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7"/>
  </p:notesMasterIdLst>
  <p:sldIdLst>
    <p:sldId id="256" r:id="rId2"/>
    <p:sldId id="257" r:id="rId3"/>
    <p:sldId id="258" r:id="rId4"/>
    <p:sldId id="259" r:id="rId5"/>
    <p:sldId id="260" r:id="rId6"/>
    <p:sldId id="274" r:id="rId7"/>
    <p:sldId id="280" r:id="rId8"/>
    <p:sldId id="281" r:id="rId9"/>
    <p:sldId id="261" r:id="rId10"/>
    <p:sldId id="275" r:id="rId11"/>
    <p:sldId id="279" r:id="rId12"/>
    <p:sldId id="278" r:id="rId13"/>
    <p:sldId id="276" r:id="rId14"/>
    <p:sldId id="277" r:id="rId15"/>
    <p:sldId id="282" r:id="rId16"/>
    <p:sldId id="262" r:id="rId17"/>
    <p:sldId id="286" r:id="rId18"/>
    <p:sldId id="283" r:id="rId19"/>
    <p:sldId id="264" r:id="rId20"/>
    <p:sldId id="284" r:id="rId21"/>
    <p:sldId id="285" r:id="rId22"/>
    <p:sldId id="265" r:id="rId23"/>
    <p:sldId id="288" r:id="rId24"/>
    <p:sldId id="289" r:id="rId25"/>
    <p:sldId id="266" r:id="rId26"/>
    <p:sldId id="267" r:id="rId27"/>
    <p:sldId id="290" r:id="rId28"/>
    <p:sldId id="268" r:id="rId29"/>
    <p:sldId id="269" r:id="rId30"/>
    <p:sldId id="291" r:id="rId31"/>
    <p:sldId id="292" r:id="rId32"/>
    <p:sldId id="270" r:id="rId33"/>
    <p:sldId id="272" r:id="rId34"/>
    <p:sldId id="273" r:id="rId35"/>
    <p:sldId id="293"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D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9" d="100"/>
          <a:sy n="119" d="100"/>
        </p:scale>
        <p:origin x="-394" y="-2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981318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448C2-59FB-8265-BF86-C4ABC84B66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3DEEFBCB-01CD-B3C5-1348-1EA28A7D465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1692942-0A24-A89F-3F99-60EB527B7157}"/>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969144AB-4CA6-4F07-AC46-BF57916ACC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9E2AFEA-ED83-09A9-63A4-E3FCC644F5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82078805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985D2E-2837-0124-8011-E98BA45BC3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95133AE-D31D-2E14-E7CE-51E694CE82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8777F06-F9BB-A14D-A3E1-03B9F5862028}"/>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141C8BEA-ECC0-1BCB-3D4D-C778641892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7096D71-B8D5-6E9E-557B-AFBC92A048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73145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709AF03-7D41-9F41-E10E-FFCE1D1B8AE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DA0C917-8903-5839-13E9-41442E2CE44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699F67B-E968-BDBC-EB8E-83F0B09F4874}"/>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A3CDFD0B-4365-4191-42E2-CE4F935838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F7A146F-1D45-1A0F-6C43-1B422A8D03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27446913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D05B4-26AA-A657-CF45-E03E22DCD4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3F5B503-A149-ACD3-DE66-A4F01C0DDC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950DF97-F4C6-2EC7-4247-B3082A273DF2}"/>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731E418F-92B4-74E8-3EF4-E7422DE343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EBECAF1-714C-3FD7-F10E-0496FD33E7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9645493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5BF8A0-76BF-2E71-A59F-C0AD86B9B13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2867422-BBD9-6E8D-FB68-DCD3056F37A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0E41D00-1D0F-1F22-D721-3DE6DBAB8416}"/>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61438731-4B36-63E7-4AAA-F0DBD2DF9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9E02129-E2AD-1EE5-1455-22B2CA8841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9435084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D1228F-DCC5-B8B5-263C-6259606584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278BF40-17CA-A86E-0197-48B2D17DC65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8BFE7E8-4726-487D-189F-A9506726125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852BE0A-308F-64EA-7E87-5EA7803248DF}"/>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6" name="Footer Placeholder 5">
            <a:extLst>
              <a:ext uri="{FF2B5EF4-FFF2-40B4-BE49-F238E27FC236}">
                <a16:creationId xmlns:a16="http://schemas.microsoft.com/office/drawing/2014/main" xmlns="" id="{6962D335-9FD4-78A6-4032-D43C1F40BE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5ACCF65-F8AB-A095-D3F8-D4A6BDFA48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9414760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ACA5-2578-CE69-8905-0F8963173239}"/>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73A8634-08BC-49BF-6652-BFF1B467D75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73D3178-F8D5-0A2F-B650-708B6E89E21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450D720-45A9-ED47-F770-12886D447F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6FBA8E1-877B-93F9-A50F-6E071AC6D36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23D644B7-EA9D-F718-62BA-5133FF9825FA}"/>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8" name="Footer Placeholder 7">
            <a:extLst>
              <a:ext uri="{FF2B5EF4-FFF2-40B4-BE49-F238E27FC236}">
                <a16:creationId xmlns:a16="http://schemas.microsoft.com/office/drawing/2014/main" xmlns="" id="{ACA273B2-7053-EF17-50F6-FF2EE6C211F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45FBAB22-3B2F-F9E4-1926-60C832C7E7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7479998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8176BC-E888-D5A3-3B16-26319ACBB2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1C74F66-39CA-893C-C97E-113F83779741}"/>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4" name="Footer Placeholder 3">
            <a:extLst>
              <a:ext uri="{FF2B5EF4-FFF2-40B4-BE49-F238E27FC236}">
                <a16:creationId xmlns:a16="http://schemas.microsoft.com/office/drawing/2014/main" xmlns="" id="{B2147B8B-C740-3FB8-17AE-3F6D33111D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4FFE28C-C84D-D0C4-BDEC-247570026C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5306253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76B9ACB-E0A2-A448-9E4B-29D2C7D9A9E0}"/>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3" name="Footer Placeholder 2">
            <a:extLst>
              <a:ext uri="{FF2B5EF4-FFF2-40B4-BE49-F238E27FC236}">
                <a16:creationId xmlns:a16="http://schemas.microsoft.com/office/drawing/2014/main" xmlns="" id="{6C009ED3-B932-7F48-EB0C-1B01BDDD8B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21A2B49-2C3C-9344-16F7-28A11F5BB7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63024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C8529-8E2F-E207-B84C-F104D4DB2F4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8B68511-49D1-1B28-FE39-7960A66AC01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3F27AFC-FC2F-D1E2-125E-5A940086B0E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8BB763B9-2A26-3EC3-B772-D1DEB6829438}"/>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6" name="Footer Placeholder 5">
            <a:extLst>
              <a:ext uri="{FF2B5EF4-FFF2-40B4-BE49-F238E27FC236}">
                <a16:creationId xmlns:a16="http://schemas.microsoft.com/office/drawing/2014/main" xmlns="" id="{5CBD91A2-BA68-B2BA-2708-4C9702C26E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AE7FEC-3F16-7D46-A5A1-7BD0121C10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42457173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0D50E5-9EBF-3174-0E0C-43F5888083E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3A020E4B-89BA-2300-FE3C-E62BFB64234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9DC48BE5-9BCD-5541-3E29-21BDDE2344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4F7A2DF7-08ED-5F38-BB3B-F21A17135F1E}"/>
              </a:ext>
            </a:extLst>
          </p:cNvPr>
          <p:cNvSpPr>
            <a:spLocks noGrp="1"/>
          </p:cNvSpPr>
          <p:nvPr>
            <p:ph type="dt" sz="half" idx="10"/>
          </p:nvPr>
        </p:nvSpPr>
        <p:spPr/>
        <p:txBody>
          <a:bodyPr/>
          <a:lstStyle/>
          <a:p>
            <a:fld id="{94846234-25D1-4A2F-A3E5-B0A11E502720}" type="datetimeFigureOut">
              <a:rPr lang="en-IN" smtClean="0"/>
              <a:pPr/>
              <a:t>31-07-2023</a:t>
            </a:fld>
            <a:endParaRPr lang="en-IN"/>
          </a:p>
        </p:txBody>
      </p:sp>
      <p:sp>
        <p:nvSpPr>
          <p:cNvPr id="6" name="Footer Placeholder 5">
            <a:extLst>
              <a:ext uri="{FF2B5EF4-FFF2-40B4-BE49-F238E27FC236}">
                <a16:creationId xmlns:a16="http://schemas.microsoft.com/office/drawing/2014/main" xmlns="" id="{288581D1-756C-3C00-7A53-4D589884DB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7F2B403-1C6B-1E09-3696-0570392B3B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7092365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4219A57-8874-E6D1-F718-8BBAC3FE66C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B8FDFA3-725D-3F43-0C7E-D1304FB64C3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60F4812-FA03-6A14-199E-B6342FF7AA5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846234-25D1-4A2F-A3E5-B0A11E502720}" type="datetimeFigureOut">
              <a:rPr lang="en-IN" smtClean="0"/>
              <a:pPr/>
              <a:t>31-07-2023</a:t>
            </a:fld>
            <a:endParaRPr lang="en-IN"/>
          </a:p>
        </p:txBody>
      </p:sp>
      <p:sp>
        <p:nvSpPr>
          <p:cNvPr id="5" name="Footer Placeholder 4">
            <a:extLst>
              <a:ext uri="{FF2B5EF4-FFF2-40B4-BE49-F238E27FC236}">
                <a16:creationId xmlns:a16="http://schemas.microsoft.com/office/drawing/2014/main" xmlns="" id="{3C4F73E6-6801-763E-F280-E162520F35D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5E29E2B7-6558-E7EB-2571-CD3D8C1974B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62757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hyperlink" Target="about:blan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about:blank" TargetMode="External"/><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about:blank" TargetMode="Externa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60">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5818" y="0"/>
            <a:ext cx="7472363"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Freeform: Shape 62">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0"/>
            <a:ext cx="7461504" cy="51435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Google Shape;54;p13"/>
          <p:cNvSpPr txBox="1"/>
          <p:nvPr/>
        </p:nvSpPr>
        <p:spPr>
          <a:xfrm>
            <a:off x="1143002" y="1499711"/>
            <a:ext cx="6858000" cy="2073021"/>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2900"/>
            </a:pPr>
            <a:r>
              <a:rPr lang="en-US" sz="4200" b="1" i="0" u="none" strike="noStrike" kern="1200" cap="none" dirty="0">
                <a:solidFill>
                  <a:schemeClr val="accent1">
                    <a:lumMod val="75000"/>
                  </a:schemeClr>
                </a:solidFill>
                <a:latin typeface="Arial Black" pitchFamily="34" charset="0"/>
                <a:ea typeface="+mj-ea"/>
                <a:cs typeface="+mj-cs"/>
                <a:sym typeface="Arial"/>
              </a:rPr>
              <a:t>Comprehensive Digital Marketing </a:t>
            </a:r>
          </a:p>
          <a:p>
            <a:pPr marL="0" marR="0" lvl="0" indent="0" algn="ctr">
              <a:lnSpc>
                <a:spcPct val="90000"/>
              </a:lnSpc>
              <a:spcBef>
                <a:spcPct val="0"/>
              </a:spcBef>
              <a:spcAft>
                <a:spcPts val="600"/>
              </a:spcAft>
              <a:buClr>
                <a:srgbClr val="000000"/>
              </a:buClr>
              <a:buSzPts val="2900"/>
            </a:pPr>
            <a:r>
              <a:rPr lang="en-US" sz="4200" b="1" i="0" u="none" strike="noStrike" kern="1200" cap="none" dirty="0">
                <a:solidFill>
                  <a:schemeClr val="accent1">
                    <a:lumMod val="75000"/>
                  </a:schemeClr>
                </a:solidFill>
                <a:latin typeface="Arial Black" pitchFamily="34" charset="0"/>
                <a:ea typeface="+mj-ea"/>
                <a:cs typeface="+mj-cs"/>
                <a:sym typeface="Arial"/>
              </a:rPr>
              <a:t>Project Work</a:t>
            </a:r>
            <a:endParaRPr lang="en-US" sz="4200" b="0" i="0" u="none" strike="noStrike" kern="1200" cap="none" dirty="0">
              <a:solidFill>
                <a:schemeClr val="accent1">
                  <a:lumMod val="75000"/>
                </a:schemeClr>
              </a:solidFill>
              <a:latin typeface="Arial Black" pitchFamily="34" charset="0"/>
              <a:ea typeface="+mj-ea"/>
              <a:cs typeface="+mj-cs"/>
              <a:sym typeface="Arial"/>
            </a:endParaRPr>
          </a:p>
        </p:txBody>
      </p:sp>
      <p:sp>
        <p:nvSpPr>
          <p:cNvPr id="65" name="Rectangle 64">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788920" y="4143589"/>
            <a:ext cx="3566160" cy="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8).png"/>
          <p:cNvPicPr>
            <a:picLocks noChangeAspect="1"/>
          </p:cNvPicPr>
          <p:nvPr/>
        </p:nvPicPr>
        <p:blipFill>
          <a:blip r:embed="rId2"/>
          <a:stretch>
            <a:fillRect/>
          </a:stretch>
        </p:blipFill>
        <p:spPr>
          <a:xfrm>
            <a:off x="82502" y="1722058"/>
            <a:ext cx="4131988" cy="3289954"/>
          </a:xfrm>
          <a:prstGeom prst="rect">
            <a:avLst/>
          </a:prstGeom>
          <a:ln>
            <a:noFill/>
          </a:ln>
          <a:effectLst>
            <a:outerShdw blurRad="190500" algn="tl" rotWithShape="0">
              <a:srgbClr val="000000">
                <a:alpha val="70000"/>
              </a:srgbClr>
            </a:outerShdw>
          </a:effectLst>
        </p:spPr>
      </p:pic>
      <p:pic>
        <p:nvPicPr>
          <p:cNvPr id="3" name="Picture 2" descr="Screenshot (19).png"/>
          <p:cNvPicPr>
            <a:picLocks noChangeAspect="1"/>
          </p:cNvPicPr>
          <p:nvPr/>
        </p:nvPicPr>
        <p:blipFill>
          <a:blip r:embed="rId3"/>
          <a:stretch>
            <a:fillRect/>
          </a:stretch>
        </p:blipFill>
        <p:spPr>
          <a:xfrm>
            <a:off x="4434495" y="1065654"/>
            <a:ext cx="4572000" cy="3969344"/>
          </a:xfrm>
          <a:prstGeom prst="rect">
            <a:avLst/>
          </a:prstGeom>
          <a:ln>
            <a:noFill/>
          </a:ln>
          <a:effectLst>
            <a:outerShdw blurRad="190500" algn="tl" rotWithShape="0">
              <a:srgbClr val="000000">
                <a:alpha val="70000"/>
              </a:srgbClr>
            </a:outerShdw>
          </a:effectLst>
        </p:spPr>
      </p:pic>
      <p:sp>
        <p:nvSpPr>
          <p:cNvPr id="5" name="TextBox 4"/>
          <p:cNvSpPr txBox="1"/>
          <p:nvPr/>
        </p:nvSpPr>
        <p:spPr>
          <a:xfrm>
            <a:off x="137503" y="632517"/>
            <a:ext cx="8284601" cy="369332"/>
          </a:xfrm>
          <a:prstGeom prst="rect">
            <a:avLst/>
          </a:prstGeom>
          <a:noFill/>
        </p:spPr>
        <p:txBody>
          <a:bodyPr wrap="square" rtlCol="0">
            <a:spAutoFit/>
          </a:bodyPr>
          <a:lstStyle/>
          <a:p>
            <a:r>
              <a:rPr lang="en-US" dirty="0" smtClean="0">
                <a:latin typeface="Arial Black" pitchFamily="34" charset="0"/>
              </a:rPr>
              <a:t>Search Engine Optimization of </a:t>
            </a:r>
            <a:r>
              <a:rPr lang="en-US" dirty="0" err="1" smtClean="0">
                <a:latin typeface="Arial Black" pitchFamily="34" charset="0"/>
              </a:rPr>
              <a:t>Haldiram’s</a:t>
            </a:r>
            <a:endParaRPr lang="en-US" dirty="0">
              <a:latin typeface="Arial Black" pitchFamily="34" charset="0"/>
            </a:endParaRPr>
          </a:p>
        </p:txBody>
      </p:sp>
      <p:sp>
        <p:nvSpPr>
          <p:cNvPr id="6" name="Rectangle 5"/>
          <p:cNvSpPr/>
          <p:nvPr/>
        </p:nvSpPr>
        <p:spPr>
          <a:xfrm>
            <a:off x="2528027" y="89377"/>
            <a:ext cx="3826689" cy="383823"/>
          </a:xfrm>
          <a:prstGeom prst="rect">
            <a:avLst/>
          </a:prstGeom>
        </p:spPr>
        <p:txBody>
          <a:bodyPr wrap="none">
            <a:spAutoFit/>
          </a:bodyPr>
          <a:lstStyle/>
          <a:p>
            <a:pPr lvl="0" algn="ctr">
              <a:lnSpc>
                <a:spcPct val="115000"/>
              </a:lnSpc>
              <a:buClr>
                <a:srgbClr val="000000"/>
              </a:buClr>
              <a:buSzPts val="1900"/>
            </a:pPr>
            <a:r>
              <a:rPr lang="en-US" b="1" dirty="0" smtClean="0">
                <a:solidFill>
                  <a:schemeClr val="accent1">
                    <a:lumMod val="75000"/>
                  </a:schemeClr>
                </a:solidFill>
                <a:latin typeface="Arial"/>
                <a:ea typeface="Arial"/>
                <a:cs typeface="Arial"/>
                <a:sym typeface="Arial"/>
              </a:rPr>
              <a:t>Part 2: SEO &amp; Keyword Research</a:t>
            </a:r>
            <a:endParaRPr lang="en-US" dirty="0">
              <a:solidFill>
                <a:schemeClr val="accent1">
                  <a:lumMod val="75000"/>
                </a:schemeClr>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2).png"/>
          <p:cNvPicPr>
            <a:picLocks noChangeAspect="1"/>
          </p:cNvPicPr>
          <p:nvPr/>
        </p:nvPicPr>
        <p:blipFill>
          <a:blip r:embed="rId2"/>
          <a:stretch>
            <a:fillRect/>
          </a:stretch>
        </p:blipFill>
        <p:spPr>
          <a:xfrm>
            <a:off x="858252" y="682936"/>
            <a:ext cx="7576457" cy="4331368"/>
          </a:xfrm>
          <a:prstGeom prst="rect">
            <a:avLst/>
          </a:prstGeom>
          <a:ln>
            <a:noFill/>
          </a:ln>
          <a:effectLst>
            <a:outerShdw blurRad="190500" algn="tl" rotWithShape="0">
              <a:srgbClr val="000000">
                <a:alpha val="70000"/>
              </a:srgbClr>
            </a:outerShdw>
          </a:effectLst>
        </p:spPr>
      </p:pic>
      <p:sp>
        <p:nvSpPr>
          <p:cNvPr id="4" name="Rectangle 3"/>
          <p:cNvSpPr/>
          <p:nvPr/>
        </p:nvSpPr>
        <p:spPr>
          <a:xfrm>
            <a:off x="128336" y="179153"/>
            <a:ext cx="8863263" cy="369332"/>
          </a:xfrm>
          <a:prstGeom prst="rect">
            <a:avLst/>
          </a:prstGeom>
        </p:spPr>
        <p:txBody>
          <a:bodyPr wrap="square">
            <a:spAutoFit/>
          </a:bodyPr>
          <a:lstStyle/>
          <a:p>
            <a:r>
              <a:rPr lang="en-US" dirty="0" smtClean="0">
                <a:latin typeface="Arial Black" pitchFamily="34" charset="0"/>
              </a:rPr>
              <a:t>Search Engine Optimization of </a:t>
            </a:r>
            <a:r>
              <a:rPr lang="en-US" dirty="0" err="1" smtClean="0">
                <a:latin typeface="Arial Black" pitchFamily="34" charset="0"/>
              </a:rPr>
              <a:t>Haldiram’s</a:t>
            </a:r>
            <a:endParaRPr lang="en-US" dirty="0">
              <a:latin typeface="Arial Black"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png"/>
          <p:cNvPicPr>
            <a:picLocks noChangeAspect="1"/>
          </p:cNvPicPr>
          <p:nvPr/>
        </p:nvPicPr>
        <p:blipFill>
          <a:blip r:embed="rId2"/>
          <a:stretch>
            <a:fillRect/>
          </a:stretch>
        </p:blipFill>
        <p:spPr>
          <a:xfrm>
            <a:off x="4537625" y="1511343"/>
            <a:ext cx="4503248" cy="3342091"/>
          </a:xfrm>
          <a:prstGeom prst="rect">
            <a:avLst/>
          </a:prstGeom>
          <a:ln>
            <a:noFill/>
          </a:ln>
          <a:effectLst>
            <a:outerShdw blurRad="190500" algn="tl" rotWithShape="0">
              <a:srgbClr val="000000">
                <a:alpha val="70000"/>
              </a:srgbClr>
            </a:outerShdw>
          </a:effectLst>
        </p:spPr>
      </p:pic>
      <p:pic>
        <p:nvPicPr>
          <p:cNvPr id="4" name="Picture 3" descr="Screenshot (9).png"/>
          <p:cNvPicPr>
            <a:picLocks noChangeAspect="1"/>
          </p:cNvPicPr>
          <p:nvPr/>
        </p:nvPicPr>
        <p:blipFill>
          <a:blip r:embed="rId3"/>
          <a:stretch>
            <a:fillRect/>
          </a:stretch>
        </p:blipFill>
        <p:spPr>
          <a:xfrm>
            <a:off x="144381" y="1368162"/>
            <a:ext cx="4173238" cy="3680470"/>
          </a:xfrm>
          <a:prstGeom prst="rect">
            <a:avLst/>
          </a:prstGeom>
          <a:ln>
            <a:noFill/>
          </a:ln>
          <a:effectLst>
            <a:outerShdw blurRad="190500" algn="tl" rotWithShape="0">
              <a:srgbClr val="000000">
                <a:alpha val="70000"/>
              </a:srgbClr>
            </a:outerShdw>
          </a:effectLst>
        </p:spPr>
      </p:pic>
      <p:sp>
        <p:nvSpPr>
          <p:cNvPr id="5" name="Rectangle 4"/>
          <p:cNvSpPr/>
          <p:nvPr/>
        </p:nvSpPr>
        <p:spPr>
          <a:xfrm>
            <a:off x="120314" y="783772"/>
            <a:ext cx="8934307" cy="369332"/>
          </a:xfrm>
          <a:prstGeom prst="rect">
            <a:avLst/>
          </a:prstGeom>
        </p:spPr>
        <p:txBody>
          <a:bodyPr wrap="square">
            <a:spAutoFit/>
          </a:bodyPr>
          <a:lstStyle/>
          <a:p>
            <a:r>
              <a:rPr lang="en-US" dirty="0" smtClean="0">
                <a:latin typeface="Arial Black" pitchFamily="34" charset="0"/>
              </a:rPr>
              <a:t>Keyword Research of </a:t>
            </a:r>
            <a:r>
              <a:rPr lang="en-US" dirty="0" err="1" smtClean="0">
                <a:latin typeface="Arial Black" pitchFamily="34" charset="0"/>
              </a:rPr>
              <a:t>Haldiram’s</a:t>
            </a:r>
            <a:endParaRPr lang="en-US" dirty="0">
              <a:latin typeface="Arial Black" pitchFamily="34" charset="0"/>
            </a:endParaRPr>
          </a:p>
        </p:txBody>
      </p:sp>
      <p:sp>
        <p:nvSpPr>
          <p:cNvPr id="6" name="Rectangle 5"/>
          <p:cNvSpPr/>
          <p:nvPr/>
        </p:nvSpPr>
        <p:spPr>
          <a:xfrm>
            <a:off x="2473025" y="118123"/>
            <a:ext cx="3826689" cy="383823"/>
          </a:xfrm>
          <a:prstGeom prst="rect">
            <a:avLst/>
          </a:prstGeom>
        </p:spPr>
        <p:txBody>
          <a:bodyPr wrap="none">
            <a:spAutoFit/>
          </a:bodyPr>
          <a:lstStyle/>
          <a:p>
            <a:pPr lvl="0" algn="ctr">
              <a:lnSpc>
                <a:spcPct val="115000"/>
              </a:lnSpc>
              <a:buClr>
                <a:srgbClr val="000000"/>
              </a:buClr>
              <a:buSzPts val="1900"/>
            </a:pPr>
            <a:r>
              <a:rPr lang="en-US" b="1" dirty="0" smtClean="0">
                <a:solidFill>
                  <a:schemeClr val="accent1">
                    <a:lumMod val="75000"/>
                  </a:schemeClr>
                </a:solidFill>
                <a:latin typeface="Arial"/>
                <a:ea typeface="Arial"/>
                <a:cs typeface="Arial"/>
                <a:sym typeface="Arial"/>
              </a:rPr>
              <a:t>Part 2: SEO &amp; Keyword Research</a:t>
            </a:r>
            <a:endParaRPr lang="en-US" dirty="0">
              <a:solidFill>
                <a:schemeClr val="accent1">
                  <a:lumMod val="75000"/>
                </a:schemeClr>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png"/>
          <p:cNvPicPr>
            <a:picLocks noChangeAspect="1"/>
          </p:cNvPicPr>
          <p:nvPr/>
        </p:nvPicPr>
        <p:blipFill>
          <a:blip r:embed="rId2"/>
          <a:stretch>
            <a:fillRect/>
          </a:stretch>
        </p:blipFill>
        <p:spPr>
          <a:xfrm>
            <a:off x="124899" y="1381066"/>
            <a:ext cx="4331368" cy="3268265"/>
          </a:xfrm>
          <a:prstGeom prst="rect">
            <a:avLst/>
          </a:prstGeom>
          <a:ln>
            <a:noFill/>
          </a:ln>
          <a:effectLst>
            <a:outerShdw blurRad="190500" algn="tl" rotWithShape="0">
              <a:srgbClr val="000000">
                <a:alpha val="70000"/>
              </a:srgbClr>
            </a:outerShdw>
          </a:effectLst>
        </p:spPr>
      </p:pic>
      <p:pic>
        <p:nvPicPr>
          <p:cNvPr id="3" name="Picture 2" descr="Screenshot (21).png"/>
          <p:cNvPicPr>
            <a:picLocks noChangeAspect="1"/>
          </p:cNvPicPr>
          <p:nvPr/>
        </p:nvPicPr>
        <p:blipFill>
          <a:blip r:embed="rId3"/>
          <a:stretch>
            <a:fillRect/>
          </a:stretch>
        </p:blipFill>
        <p:spPr>
          <a:xfrm>
            <a:off x="4547935" y="1356706"/>
            <a:ext cx="4496373" cy="3286338"/>
          </a:xfrm>
          <a:prstGeom prst="rect">
            <a:avLst/>
          </a:prstGeom>
          <a:ln>
            <a:noFill/>
          </a:ln>
          <a:effectLst>
            <a:outerShdw blurRad="190500" algn="tl" rotWithShape="0">
              <a:srgbClr val="000000">
                <a:alpha val="70000"/>
              </a:srgbClr>
            </a:outerShdw>
          </a:effectLst>
        </p:spPr>
      </p:pic>
      <p:sp>
        <p:nvSpPr>
          <p:cNvPr id="5" name="Rectangle 4"/>
          <p:cNvSpPr/>
          <p:nvPr/>
        </p:nvSpPr>
        <p:spPr>
          <a:xfrm>
            <a:off x="265581" y="405884"/>
            <a:ext cx="4313553" cy="369332"/>
          </a:xfrm>
          <a:prstGeom prst="rect">
            <a:avLst/>
          </a:prstGeom>
        </p:spPr>
        <p:txBody>
          <a:bodyPr wrap="none">
            <a:spAutoFit/>
          </a:bodyPr>
          <a:lstStyle/>
          <a:p>
            <a:r>
              <a:rPr lang="en-US" dirty="0" smtClean="0">
                <a:latin typeface="Arial Black" pitchFamily="34" charset="0"/>
              </a:rPr>
              <a:t>Keyword Research of </a:t>
            </a:r>
            <a:r>
              <a:rPr lang="en-US" dirty="0" err="1" smtClean="0">
                <a:latin typeface="Arial Black" pitchFamily="34" charset="0"/>
              </a:rPr>
              <a:t>Haldiram’s</a:t>
            </a:r>
            <a:endParaRPr lang="en-US" dirty="0">
              <a:latin typeface="Arial Black"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2).png"/>
          <p:cNvPicPr>
            <a:picLocks noChangeAspect="1"/>
          </p:cNvPicPr>
          <p:nvPr/>
        </p:nvPicPr>
        <p:blipFill>
          <a:blip r:embed="rId2"/>
          <a:stretch>
            <a:fillRect/>
          </a:stretch>
        </p:blipFill>
        <p:spPr>
          <a:xfrm>
            <a:off x="0" y="1032761"/>
            <a:ext cx="9144000" cy="2706718"/>
          </a:xfrm>
          <a:prstGeom prst="rect">
            <a:avLst/>
          </a:prstGeom>
        </p:spPr>
      </p:pic>
      <p:sp>
        <p:nvSpPr>
          <p:cNvPr id="3" name="Rectangle 2"/>
          <p:cNvSpPr/>
          <p:nvPr/>
        </p:nvSpPr>
        <p:spPr>
          <a:xfrm>
            <a:off x="281623" y="373800"/>
            <a:ext cx="4313553" cy="369332"/>
          </a:xfrm>
          <a:prstGeom prst="rect">
            <a:avLst/>
          </a:prstGeom>
        </p:spPr>
        <p:txBody>
          <a:bodyPr wrap="none">
            <a:spAutoFit/>
          </a:bodyPr>
          <a:lstStyle/>
          <a:p>
            <a:r>
              <a:rPr lang="en-US" dirty="0" smtClean="0">
                <a:latin typeface="Arial Black" pitchFamily="34" charset="0"/>
              </a:rPr>
              <a:t>Keyword Research of </a:t>
            </a:r>
            <a:r>
              <a:rPr lang="en-US" dirty="0" err="1" smtClean="0">
                <a:latin typeface="Arial Black" pitchFamily="34" charset="0"/>
              </a:rPr>
              <a:t>Haldiram’s</a:t>
            </a:r>
            <a:endParaRPr lang="en-US" dirty="0">
              <a:latin typeface="Arial Black"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407" y="97497"/>
            <a:ext cx="3826689" cy="383823"/>
          </a:xfrm>
          <a:prstGeom prst="rect">
            <a:avLst/>
          </a:prstGeom>
        </p:spPr>
        <p:txBody>
          <a:bodyPr wrap="none">
            <a:spAutoFit/>
          </a:bodyPr>
          <a:lstStyle/>
          <a:p>
            <a:pPr lvl="0" algn="ctr">
              <a:lnSpc>
                <a:spcPct val="115000"/>
              </a:lnSpc>
              <a:buClr>
                <a:srgbClr val="000000"/>
              </a:buClr>
              <a:buSzPts val="1900"/>
            </a:pPr>
            <a:r>
              <a:rPr lang="en-US" b="1" dirty="0" smtClean="0">
                <a:solidFill>
                  <a:schemeClr val="accent1">
                    <a:lumMod val="75000"/>
                  </a:schemeClr>
                </a:solidFill>
                <a:latin typeface="Arial"/>
                <a:ea typeface="Arial"/>
                <a:cs typeface="Arial"/>
                <a:sym typeface="Arial"/>
              </a:rPr>
              <a:t>Part 2: SEO &amp; Keyword Research</a:t>
            </a:r>
            <a:endParaRPr lang="en-US" dirty="0">
              <a:solidFill>
                <a:schemeClr val="accent1">
                  <a:lumMod val="75000"/>
                </a:schemeClr>
              </a:solidFill>
              <a:latin typeface="Arial"/>
              <a:ea typeface="Arial"/>
              <a:cs typeface="Arial"/>
              <a:sym typeface="Arial"/>
            </a:endParaRPr>
          </a:p>
        </p:txBody>
      </p:sp>
      <p:sp>
        <p:nvSpPr>
          <p:cNvPr id="3" name="Rectangle 2"/>
          <p:cNvSpPr/>
          <p:nvPr/>
        </p:nvSpPr>
        <p:spPr>
          <a:xfrm>
            <a:off x="84534" y="462031"/>
            <a:ext cx="3672031" cy="307777"/>
          </a:xfrm>
          <a:prstGeom prst="rect">
            <a:avLst/>
          </a:prstGeom>
        </p:spPr>
        <p:txBody>
          <a:bodyPr wrap="none">
            <a:spAutoFit/>
          </a:bodyPr>
          <a:lstStyle/>
          <a:p>
            <a:r>
              <a:rPr lang="en-US" sz="1400" dirty="0" smtClean="0">
                <a:latin typeface="Arial Black" pitchFamily="34" charset="0"/>
              </a:rPr>
              <a:t>On-Page Optimization of </a:t>
            </a:r>
            <a:r>
              <a:rPr lang="en-US" sz="1400" dirty="0" err="1" smtClean="0">
                <a:latin typeface="Arial Black" pitchFamily="34" charset="0"/>
              </a:rPr>
              <a:t>Haldiram’s</a:t>
            </a:r>
            <a:endParaRPr lang="en-US" sz="1400" dirty="0">
              <a:latin typeface="Arial Black" pitchFamily="34" charset="0"/>
            </a:endParaRPr>
          </a:p>
        </p:txBody>
      </p:sp>
      <p:sp>
        <p:nvSpPr>
          <p:cNvPr id="22529" name="Rectangle 1"/>
          <p:cNvSpPr>
            <a:spLocks noChangeArrowheads="1"/>
          </p:cNvSpPr>
          <p:nvPr/>
        </p:nvSpPr>
        <p:spPr bwMode="auto">
          <a:xfrm>
            <a:off x="0" y="742295"/>
            <a:ext cx="9144000" cy="4401205"/>
          </a:xfrm>
          <a:prstGeom prst="rect">
            <a:avLst/>
          </a:prstGeom>
          <a:solidFill>
            <a:srgbClr val="F7F7F8"/>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sng"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Meta Title:</a:t>
            </a:r>
            <a:r>
              <a:rPr kumimoji="0" lang="en-US" sz="1000" i="0"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 </a:t>
            </a:r>
            <a:r>
              <a:rPr kumimoji="0" lang="en-US" sz="1000" b="0" i="0" u="none"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a:t>
            </a:r>
            <a:r>
              <a:rPr kumimoji="0" lang="en-US" sz="1000" b="0" i="0" u="none" strike="noStrike" cap="none" normalizeH="0" baseline="0" dirty="0" err="1" smtClean="0">
                <a:ln>
                  <a:noFill/>
                </a:ln>
                <a:solidFill>
                  <a:srgbClr val="37415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 Authentic Indian Snacks &amp; Sweets Since 1937"</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sng"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Meta Description:</a:t>
            </a:r>
            <a:r>
              <a:rPr kumimoji="0" lang="en-US" sz="1000" i="0"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 </a:t>
            </a:r>
            <a:r>
              <a:rPr kumimoji="0" lang="en-US" sz="1000" b="0" i="0" u="none"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"Discover the rich heritage of </a:t>
            </a:r>
            <a:r>
              <a:rPr kumimoji="0" lang="en-US" sz="1000" b="0" i="0" u="none" strike="noStrike" cap="none" normalizeH="0" baseline="0" dirty="0" err="1" smtClean="0">
                <a:ln>
                  <a:noFill/>
                </a:ln>
                <a:solidFill>
                  <a:srgbClr val="37415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rgbClr val="374151"/>
                </a:solidFill>
                <a:effectLst/>
                <a:latin typeface="Segoe UI" pitchFamily="34" charset="0"/>
                <a:ea typeface="Times New Roman" pitchFamily="18" charset="0"/>
                <a:cs typeface="Segoe UI" pitchFamily="34" charset="0"/>
              </a:rPr>
              <a:t>, offering a delightful range of authentic Indian snacks and sweets since 1937. Indulge in the finest flavors and traditional recipes crafted with love and perfection, delivered worldwide."</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000" b="1" u="sng" dirty="0" smtClean="0">
                <a:latin typeface="Segoe UI" pitchFamily="34" charset="0"/>
                <a:ea typeface="Times New Roman" pitchFamily="18" charset="0"/>
                <a:cs typeface="Segoe UI" pitchFamily="34" charset="0"/>
              </a:rPr>
              <a:t>Content:</a:t>
            </a:r>
            <a:endParaRPr kumimoji="0" lang="en-US" sz="1000" b="1" i="0" u="sng" strike="noStrike" cap="none" normalizeH="0" baseline="0" dirty="0" smtClean="0">
              <a:ln>
                <a:noFill/>
              </a:ln>
              <a:solidFill>
                <a:schemeClr val="tx1"/>
              </a:solidFill>
              <a:effectLst/>
              <a:latin typeface="Segoe UI" pitchFamily="34" charset="0"/>
              <a:ea typeface="Times New Roman" pitchFamily="18" charset="0"/>
              <a:cs typeface="Segoe UI"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1. Experience the Exquisite Delights of </a:t>
            </a:r>
            <a:r>
              <a:rPr kumimoji="0" lang="en-US" sz="1000" b="1"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Authentic Spices, Snacks, and Sweets: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we take pride in crafting an unparalleled gastronomic experience, where authentic spices, delectable snacks, and delightful sweets come together to tantalize your taste buds. With a legacy spanning over eight decades,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has become synonymous with quality, taste, and tradition.</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2. Authentic Spices: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Our journey begins with the heart of Indian cuisine - the spices. With a meticulous selection process and dedication to preserving the true essence of flavors, we source the finest and authentic spices from different regions of India. From the aromatic richness of cumin and coriander to the fiery kick of red chili and the warmth of cardamom, our spice blends are a tribute to the diverse and vibrant culinary tapestry of India.</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3. Delectable Snacks: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Step into the world of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snacks, where each bite is a burst of flavors. Our snacks are a perfect amalgamation of age-old recipes and modern techniques, ensuring that you get to experience the authentic taste of India in every morsel. From crispy and savory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samosas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to crunchy and tangy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bhujia</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our snack collection caters to every palate, leaving you craving for more.</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4. Delightful Sweets:</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Indulge your sweet tooth with our delightful selection of Indian sweets. Prepared with love and care, our sweets encapsulate the essence of festivities and celebrations. From the rich and creamy texture of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rasgulla</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to the exotic flavors of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kaju</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katli</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each sweet is a celebration of the artistry and craftsmanship that goes into creating them.</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5. An Enchanting Journey:</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we invite you on an enchanting journey through the flavors of India. With every product we offer, we aim to bring you the warmth and hospitality that Indian culture is known for. Each bite tells a story of tradition passed down through generations, where flavors are cherished, and culinary heritage is celebrated.</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6. The </a:t>
            </a:r>
            <a:r>
              <a:rPr kumimoji="0" lang="en-US" sz="1000" b="1"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Promise:</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With a commitment to quality and customer satisfaction,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ensures that every product meets the highest standards of taste and hygiene. We take immense pride in sharing the true essence of Indian spices, snacks, and sweets with the world.</a:t>
            </a:r>
            <a:endPar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So, whether you are craving the perfect snack to accompany your evening tea or seeking to add a touch of sweetness to your celebrations,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has a treat for every occasion. Come, experience the magic of authentic spices, snacks, and sweets, as we embark on a gastronomic journey together.</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0" y="0"/>
            <a:ext cx="9144000" cy="46779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600" b="1" i="0" u="none" strike="noStrike" cap="none" dirty="0">
                <a:solidFill>
                  <a:schemeClr val="accent1">
                    <a:lumMod val="75000"/>
                  </a:schemeClr>
                </a:solidFill>
                <a:latin typeface="Arial"/>
                <a:ea typeface="Arial"/>
                <a:cs typeface="Arial"/>
                <a:sym typeface="Arial"/>
              </a:rPr>
              <a:t>Part 2: SEO &amp; Keyword Research</a:t>
            </a:r>
            <a:endParaRPr sz="1600" b="0" i="0" u="none" strike="noStrike" cap="none" dirty="0">
              <a:solidFill>
                <a:schemeClr val="accent1">
                  <a:lumMod val="75000"/>
                </a:schemeClr>
              </a:solidFill>
              <a:latin typeface="Arial"/>
              <a:ea typeface="Arial"/>
              <a:cs typeface="Arial"/>
              <a:sym typeface="Arial"/>
            </a:endParaRPr>
          </a:p>
        </p:txBody>
      </p:sp>
      <p:sp>
        <p:nvSpPr>
          <p:cNvPr id="92" name="Google Shape;92;p19"/>
          <p:cNvSpPr txBox="1"/>
          <p:nvPr/>
        </p:nvSpPr>
        <p:spPr>
          <a:xfrm>
            <a:off x="0" y="323240"/>
            <a:ext cx="9144000" cy="584745"/>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pPr>
            <a:r>
              <a:rPr lang="en-GB" sz="1400" b="1" i="0" u="none" strike="noStrike" cap="none" dirty="0" smtClean="0">
                <a:solidFill>
                  <a:srgbClr val="000000"/>
                </a:solidFill>
                <a:latin typeface="Arial"/>
                <a:ea typeface="Arial"/>
                <a:cs typeface="Arial"/>
                <a:sym typeface="Arial"/>
              </a:rPr>
              <a:t>On </a:t>
            </a:r>
            <a:r>
              <a:rPr lang="en-GB" sz="1400" b="1" i="0" u="none" strike="noStrike" cap="none" dirty="0">
                <a:solidFill>
                  <a:srgbClr val="000000"/>
                </a:solidFill>
                <a:latin typeface="Arial"/>
                <a:ea typeface="Arial"/>
                <a:cs typeface="Arial"/>
                <a:sym typeface="Arial"/>
              </a:rPr>
              <a:t>page </a:t>
            </a:r>
            <a:r>
              <a:rPr lang="en-GB" sz="1400" b="1" i="0" u="none" strike="noStrike" cap="none" dirty="0" smtClean="0">
                <a:solidFill>
                  <a:srgbClr val="000000"/>
                </a:solidFill>
                <a:latin typeface="Arial"/>
                <a:ea typeface="Arial"/>
                <a:cs typeface="Arial"/>
                <a:sym typeface="Arial"/>
              </a:rPr>
              <a:t>Optimization:</a:t>
            </a:r>
            <a:r>
              <a:rPr lang="en-GB" sz="1400" dirty="0">
                <a:solidFill>
                  <a:srgbClr val="000000"/>
                </a:solidFill>
                <a:latin typeface="Arial"/>
                <a:ea typeface="Arial"/>
                <a:cs typeface="Arial"/>
                <a:sym typeface="Arial"/>
              </a:rPr>
              <a:t> </a:t>
            </a:r>
            <a:r>
              <a:rPr lang="en-GB" sz="1100" b="0" i="0" u="none" strike="noStrike" cap="none" dirty="0" smtClean="0">
                <a:solidFill>
                  <a:srgbClr val="000000"/>
                </a:solidFill>
                <a:latin typeface="Arial"/>
                <a:ea typeface="Arial"/>
                <a:cs typeface="Arial"/>
                <a:sym typeface="Arial"/>
              </a:rPr>
              <a:t>Document </a:t>
            </a:r>
            <a:r>
              <a:rPr lang="en-GB" sz="1100" b="0" i="0" u="none" strike="noStrike" cap="none" dirty="0">
                <a:solidFill>
                  <a:srgbClr val="000000"/>
                </a:solidFill>
                <a:latin typeface="Arial"/>
                <a:ea typeface="Arial"/>
                <a:cs typeface="Arial"/>
                <a:sym typeface="Arial"/>
              </a:rPr>
              <a:t>the challenges faced during the research and analysis phase, as well as the key insights gained from the keyword research process</a:t>
            </a:r>
            <a:r>
              <a:rPr lang="en-GB" sz="1200" b="0" i="0" u="none" strike="noStrike" cap="none" dirty="0">
                <a:solidFill>
                  <a:srgbClr val="000000"/>
                </a:solidFill>
                <a:latin typeface="Arial"/>
                <a:ea typeface="Arial"/>
                <a:cs typeface="Arial"/>
                <a:sym typeface="Arial"/>
              </a:rPr>
              <a:t>.</a:t>
            </a:r>
            <a:endParaRPr sz="1200" b="0" i="0" u="none" strike="noStrike" cap="none" dirty="0">
              <a:solidFill>
                <a:srgbClr val="000000"/>
              </a:solidFill>
              <a:latin typeface="Arial"/>
              <a:ea typeface="Arial"/>
              <a:cs typeface="Arial"/>
              <a:sym typeface="Arial"/>
            </a:endParaRPr>
          </a:p>
        </p:txBody>
      </p:sp>
      <p:sp>
        <p:nvSpPr>
          <p:cNvPr id="6" name="Rectangle 5"/>
          <p:cNvSpPr/>
          <p:nvPr/>
        </p:nvSpPr>
        <p:spPr>
          <a:xfrm>
            <a:off x="1" y="788462"/>
            <a:ext cx="9143999" cy="4355038"/>
          </a:xfrm>
          <a:prstGeom prst="rect">
            <a:avLst/>
          </a:prstGeom>
        </p:spPr>
        <p:txBody>
          <a:bodyPr wrap="square">
            <a:spAutoFit/>
          </a:bodyPr>
          <a:lstStyle/>
          <a:p>
            <a:r>
              <a:rPr lang="en-US" sz="1200" b="1" u="sng" dirty="0" smtClean="0"/>
              <a:t>Research and Analysis Phase Challenges:</a:t>
            </a:r>
          </a:p>
          <a:p>
            <a:endParaRPr lang="en-US" sz="1200" b="1" u="sng" dirty="0" smtClean="0"/>
          </a:p>
          <a:p>
            <a:pPr>
              <a:buFont typeface="Wingdings" pitchFamily="2" charset="2"/>
              <a:buChar char="§"/>
            </a:pPr>
            <a:r>
              <a:rPr lang="en-US" sz="1100" b="1" dirty="0" smtClean="0"/>
              <a:t>Data Availability: </a:t>
            </a:r>
            <a:r>
              <a:rPr lang="en-US" sz="1100" dirty="0" smtClean="0"/>
              <a:t>One of the primary challenges during the research and analysis phase is the availability of relevant and reliable data. Depending on the topic, certain information might be scarce or outdated, making it difficult to draw accurate conclusions.</a:t>
            </a:r>
          </a:p>
          <a:p>
            <a:endParaRPr lang="en-US" sz="1100" dirty="0" smtClean="0"/>
          </a:p>
          <a:p>
            <a:pPr>
              <a:buFont typeface="Wingdings" pitchFamily="2" charset="2"/>
              <a:buChar char="§"/>
            </a:pPr>
            <a:r>
              <a:rPr lang="en-US" sz="1100" b="1" dirty="0" smtClean="0"/>
              <a:t>Data Quality:</a:t>
            </a:r>
            <a:r>
              <a:rPr lang="en-US" sz="1100" dirty="0" smtClean="0"/>
              <a:t> Ensuring the quality and credibility of the data used for research is crucial. Poorly sourced or inaccurate data can lead to flawed analysis and unreliable insights.</a:t>
            </a:r>
          </a:p>
          <a:p>
            <a:endParaRPr lang="en-US" sz="1100" dirty="0" smtClean="0"/>
          </a:p>
          <a:p>
            <a:pPr>
              <a:buFont typeface="Wingdings" pitchFamily="2" charset="2"/>
              <a:buChar char="§"/>
            </a:pPr>
            <a:r>
              <a:rPr lang="en-US" sz="1100" b="1" dirty="0" smtClean="0"/>
              <a:t>Complexity of the Topic: </a:t>
            </a:r>
            <a:r>
              <a:rPr lang="en-US" sz="1100" dirty="0" smtClean="0"/>
              <a:t>Some research topics can be inherently complex, requiring a deep understanding of specialized knowledge or technical expertise. Dealing with such intricate subjects can slow down the research process and make it more challenging to arrive at meaningful conclusions.</a:t>
            </a:r>
          </a:p>
          <a:p>
            <a:endParaRPr lang="en-US" sz="1100" dirty="0" smtClean="0"/>
          </a:p>
          <a:p>
            <a:pPr>
              <a:buFont typeface="Wingdings" pitchFamily="2" charset="2"/>
              <a:buChar char="§"/>
            </a:pPr>
            <a:r>
              <a:rPr lang="en-US" sz="1100" b="1" dirty="0" smtClean="0"/>
              <a:t>Time Constraints: </a:t>
            </a:r>
            <a:r>
              <a:rPr lang="en-US" sz="1100" dirty="0" smtClean="0"/>
              <a:t>Research and analysis can be time-consuming, especially when dealing with vast amounts of data or when trying to identify patterns and trends. Time constraints can limit the depth of analysis or lead to rushed decisions.</a:t>
            </a:r>
          </a:p>
          <a:p>
            <a:endParaRPr lang="en-US" sz="1100" dirty="0" smtClean="0"/>
          </a:p>
          <a:p>
            <a:pPr>
              <a:buFont typeface="Wingdings" pitchFamily="2" charset="2"/>
              <a:buChar char="§"/>
            </a:pPr>
            <a:r>
              <a:rPr lang="en-US" sz="1100" b="1" dirty="0" smtClean="0"/>
              <a:t>Conflicting Information: </a:t>
            </a:r>
            <a:r>
              <a:rPr lang="en-US" sz="1100" dirty="0" smtClean="0"/>
              <a:t>In the course of research, conflicting information from different sources can arise. Researchers must carefully evaluate the credibility and validity of each source to ensure accurate and consistent findings.</a:t>
            </a:r>
          </a:p>
          <a:p>
            <a:pPr>
              <a:buFont typeface="Wingdings" pitchFamily="2" charset="2"/>
              <a:buChar char="§"/>
            </a:pPr>
            <a:endParaRPr lang="en-US" sz="1100" dirty="0" smtClean="0"/>
          </a:p>
          <a:p>
            <a:pPr>
              <a:buFont typeface="Wingdings" pitchFamily="2" charset="2"/>
              <a:buChar char="§"/>
            </a:pPr>
            <a:r>
              <a:rPr lang="en-US" sz="1100" b="1" dirty="0" smtClean="0"/>
              <a:t>Multidisciplinary Nature: </a:t>
            </a:r>
            <a:r>
              <a:rPr lang="en-US" sz="1100" dirty="0" smtClean="0"/>
              <a:t>Some research topics may require knowledge from various disciplines, making it essential to collaborate with experts from different fields. Coordinating efforts and integrating diverse perspectives can be a challenging task.</a:t>
            </a:r>
          </a:p>
          <a:p>
            <a:endParaRPr lang="en-US" sz="1100" dirty="0" smtClean="0"/>
          </a:p>
          <a:p>
            <a:pPr>
              <a:buFont typeface="Wingdings" pitchFamily="2" charset="2"/>
              <a:buChar char="§"/>
            </a:pPr>
            <a:r>
              <a:rPr lang="en-US" sz="1100" b="1" dirty="0" smtClean="0"/>
              <a:t>Ethical Considerations: </a:t>
            </a:r>
            <a:r>
              <a:rPr lang="en-US" sz="1100" dirty="0" smtClean="0"/>
              <a:t>Research involving sensitive topics or data must navigate ethical considerations and ensure the privacy and consent of individuals involved.</a:t>
            </a:r>
          </a:p>
          <a:p>
            <a:pPr>
              <a:buFont typeface="Wingdings" pitchFamily="2" charset="2"/>
              <a:buChar char="§"/>
            </a:pPr>
            <a:endParaRPr lang="en-US" sz="1100" dirty="0" smtClean="0"/>
          </a:p>
          <a:p>
            <a:pPr>
              <a:buFont typeface="Wingdings" pitchFamily="2" charset="2"/>
              <a:buChar char="§"/>
            </a:pPr>
            <a:r>
              <a:rPr lang="en-US" sz="1100" b="1" dirty="0" smtClean="0"/>
              <a:t>Budgetary Constraints: </a:t>
            </a:r>
            <a:r>
              <a:rPr lang="en-US" sz="1100" dirty="0" smtClean="0"/>
              <a:t>In some cases, the lack of sufficient funds may limit access to certain data sources or tools, hindering the depth and scope of the research.</a:t>
            </a:r>
            <a:endParaRPr lang="en-US" sz="11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91440"/>
            <a:ext cx="9144000" cy="5147563"/>
          </a:xfrm>
          <a:prstGeom prst="rect">
            <a:avLst/>
          </a:prstGeom>
        </p:spPr>
        <p:txBody>
          <a:bodyPr wrap="square">
            <a:spAutoFit/>
          </a:bodyPr>
          <a:lstStyle/>
          <a:p>
            <a:r>
              <a:rPr lang="en-US" sz="1200" b="1" dirty="0" smtClean="0"/>
              <a:t>Here are some key insights that can be gained from the keyword research process:</a:t>
            </a:r>
          </a:p>
          <a:p>
            <a:pPr marL="228600" indent="-228600"/>
            <a:endParaRPr lang="en-US" sz="1200" b="1" u="sng" dirty="0" smtClean="0"/>
          </a:p>
          <a:p>
            <a:pPr marL="228600" indent="-228600">
              <a:buFont typeface="Wingdings" pitchFamily="2" charset="2"/>
              <a:buChar char="§"/>
            </a:pPr>
            <a:r>
              <a:rPr lang="en-US" sz="1050" b="1" u="sng" dirty="0" smtClean="0"/>
              <a:t>Search Volume and Trends: </a:t>
            </a:r>
            <a:r>
              <a:rPr lang="en-US" sz="1050" dirty="0" smtClean="0"/>
              <a:t>Keyword research helps identify the popularity and search volume of specific keywords over time. This insight can guide content creation and marketing strategies to target topics with higher search demand.</a:t>
            </a:r>
          </a:p>
          <a:p>
            <a:pPr marL="228600" indent="-228600">
              <a:buFont typeface="Wingdings" pitchFamily="2" charset="2"/>
              <a:buChar char="§"/>
            </a:pPr>
            <a:endParaRPr lang="en-US" sz="1050" dirty="0" smtClean="0"/>
          </a:p>
          <a:p>
            <a:pPr>
              <a:buFont typeface="Wingdings" pitchFamily="2" charset="2"/>
              <a:buChar char="§"/>
            </a:pPr>
            <a:r>
              <a:rPr lang="en-US" sz="1050" b="1" dirty="0" smtClean="0"/>
              <a:t>     </a:t>
            </a:r>
            <a:r>
              <a:rPr lang="en-US" sz="1050" b="1" u="sng" dirty="0" smtClean="0"/>
              <a:t>User Intent: </a:t>
            </a:r>
            <a:r>
              <a:rPr lang="en-US" sz="1050" dirty="0" smtClean="0"/>
              <a:t>Analyzing keywords can reveal user intent, i.e., what users are looking for when they enter a particular search query. Understanding user intent allows businesses to tailor their content to match what the audience wants, increasing the likelihood of engagement and conversions.</a:t>
            </a:r>
          </a:p>
          <a:p>
            <a:endParaRPr lang="en-US" sz="1050" dirty="0" smtClean="0"/>
          </a:p>
          <a:p>
            <a:pPr marL="228600" indent="-228600">
              <a:buFont typeface="Wingdings" pitchFamily="2" charset="2"/>
              <a:buChar char="§"/>
            </a:pPr>
            <a:r>
              <a:rPr lang="en-US" sz="1050" b="1" u="sng" dirty="0" smtClean="0"/>
              <a:t>Competitor Analysis: </a:t>
            </a:r>
            <a:r>
              <a:rPr lang="en-US" sz="1050" dirty="0" smtClean="0"/>
              <a:t>Keyword research unveils the keywords that competitors are targeting. This information allows businesses to identify gaps in their content strategy and discover new opportunities to target relevant keywords.</a:t>
            </a:r>
          </a:p>
          <a:p>
            <a:pPr marL="228600" indent="-228600"/>
            <a:endParaRPr lang="en-US" sz="1050" dirty="0" smtClean="0"/>
          </a:p>
          <a:p>
            <a:pPr>
              <a:buFont typeface="Wingdings" pitchFamily="2" charset="2"/>
              <a:buChar char="§"/>
            </a:pPr>
            <a:r>
              <a:rPr lang="en-US" sz="1050" b="1" dirty="0" smtClean="0"/>
              <a:t>     </a:t>
            </a:r>
            <a:r>
              <a:rPr lang="en-US" sz="1050" b="1" u="sng" dirty="0" smtClean="0"/>
              <a:t>Long-tail Keywords: </a:t>
            </a:r>
            <a:r>
              <a:rPr lang="en-US" sz="1050" dirty="0" smtClean="0"/>
              <a:t>Long-tail keywords are specific, niche search terms that have lower search volume but higher intent. Keyword research helps identify these long-tail opportunities, which can be valuable for attracting highly targeted and motivated traffic.</a:t>
            </a:r>
          </a:p>
          <a:p>
            <a:pPr>
              <a:buFont typeface="Wingdings" pitchFamily="2" charset="2"/>
              <a:buChar char="§"/>
            </a:pPr>
            <a:endParaRPr lang="en-US" sz="1050" dirty="0" smtClean="0"/>
          </a:p>
          <a:p>
            <a:pPr>
              <a:buFont typeface="Wingdings" pitchFamily="2" charset="2"/>
              <a:buChar char="§"/>
            </a:pPr>
            <a:r>
              <a:rPr lang="en-US" sz="1050" b="1" dirty="0" smtClean="0"/>
              <a:t>    </a:t>
            </a:r>
            <a:r>
              <a:rPr lang="en-US" sz="1050" b="1" u="sng" dirty="0" smtClean="0"/>
              <a:t>Seasonal Trends: </a:t>
            </a:r>
            <a:r>
              <a:rPr lang="en-US" sz="1050" dirty="0" smtClean="0"/>
              <a:t>Through keyword research, seasonal trends can be identified, enabling businesses to plan their content and marketing campaigns around specific times of the year when demand is higher.</a:t>
            </a:r>
          </a:p>
          <a:p>
            <a:pPr>
              <a:buFont typeface="Wingdings" pitchFamily="2" charset="2"/>
              <a:buChar char="§"/>
            </a:pPr>
            <a:endParaRPr lang="en-US" sz="1050" dirty="0" smtClean="0"/>
          </a:p>
          <a:p>
            <a:pPr>
              <a:buFont typeface="Wingdings" pitchFamily="2" charset="2"/>
              <a:buChar char="§"/>
            </a:pPr>
            <a:r>
              <a:rPr lang="en-US" sz="1050" b="1" dirty="0" smtClean="0"/>
              <a:t>    </a:t>
            </a:r>
            <a:r>
              <a:rPr lang="en-US" sz="1050" b="1" u="sng" dirty="0" smtClean="0"/>
              <a:t>Geographical Insights: </a:t>
            </a:r>
            <a:r>
              <a:rPr lang="en-US" sz="1050" dirty="0" smtClean="0"/>
              <a:t>Keyword research can provide insights into location-specific search trends, allowing businesses to optimize content for regional or local audiences.</a:t>
            </a:r>
          </a:p>
          <a:p>
            <a:endParaRPr lang="en-US" sz="1050" dirty="0" smtClean="0"/>
          </a:p>
          <a:p>
            <a:pPr>
              <a:buFont typeface="Wingdings" pitchFamily="2" charset="2"/>
              <a:buChar char="§"/>
            </a:pPr>
            <a:r>
              <a:rPr lang="en-US" sz="1050" b="1" dirty="0" smtClean="0"/>
              <a:t>  </a:t>
            </a:r>
            <a:r>
              <a:rPr lang="en-US" sz="1050" b="1" u="sng" dirty="0" smtClean="0"/>
              <a:t>  Content Ideas: </a:t>
            </a:r>
            <a:r>
              <a:rPr lang="en-US" sz="1050" dirty="0" smtClean="0"/>
              <a:t>Keyword research often generates new content ideas based on the questions and topics people are searching for. This helps businesses stay relevant and create content that addresses their audience's needs.</a:t>
            </a:r>
          </a:p>
          <a:p>
            <a:endParaRPr lang="en-US" sz="1050" dirty="0" smtClean="0"/>
          </a:p>
          <a:p>
            <a:pPr>
              <a:buFont typeface="Wingdings" pitchFamily="2" charset="2"/>
              <a:buChar char="§"/>
            </a:pPr>
            <a:r>
              <a:rPr lang="en-US" sz="1050" b="1" dirty="0" smtClean="0"/>
              <a:t>    </a:t>
            </a:r>
            <a:r>
              <a:rPr lang="en-US" sz="1050" b="1" u="sng" dirty="0" smtClean="0"/>
              <a:t>Keyword Difficulty: </a:t>
            </a:r>
            <a:r>
              <a:rPr lang="en-US" sz="1050" dirty="0" smtClean="0"/>
              <a:t>Assessing keyword difficulty helps prioritize keywords that are relatively easier to rank for. This can be especially beneficial for newer websites or those with limited resources.</a:t>
            </a:r>
          </a:p>
          <a:p>
            <a:endParaRPr lang="en-US" sz="1050" dirty="0" smtClean="0"/>
          </a:p>
          <a:p>
            <a:pPr>
              <a:buFont typeface="Wingdings" pitchFamily="2" charset="2"/>
              <a:buChar char="§"/>
            </a:pPr>
            <a:r>
              <a:rPr lang="en-US" sz="1050" b="1" dirty="0" smtClean="0"/>
              <a:t>    </a:t>
            </a:r>
            <a:r>
              <a:rPr lang="en-US" sz="1050" b="1" u="sng" dirty="0" smtClean="0"/>
              <a:t>Language and Terminology: </a:t>
            </a:r>
            <a:r>
              <a:rPr lang="en-US" sz="1050" dirty="0" smtClean="0"/>
              <a:t>Keyword research can reveal the language and terminology used by the target audience, ensuring that content and marketing efforts resonate with them.</a:t>
            </a:r>
          </a:p>
          <a:p>
            <a:endParaRPr lang="en-US" sz="1050" dirty="0" smtClean="0"/>
          </a:p>
          <a:p>
            <a:r>
              <a:rPr lang="en-US" sz="1050" dirty="0" smtClean="0"/>
              <a:t>	Overall, keyword research is a powerful tool for understanding the online landscape, optimizing content, and developing effective digital marketing strategies. It empowers businesses to make data-driven decisions and improve their online visibility and engagement.</a:t>
            </a:r>
            <a:endParaRPr lang="en-US" sz="105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77" y="96352"/>
            <a:ext cx="8958369" cy="383823"/>
          </a:xfrm>
          <a:prstGeom prst="rect">
            <a:avLst/>
          </a:prstGeom>
        </p:spPr>
        <p:txBody>
          <a:bodyPr wrap="square">
            <a:spAutoFit/>
          </a:bodyPr>
          <a:lstStyle/>
          <a:p>
            <a:pPr lvl="0" algn="ctr">
              <a:lnSpc>
                <a:spcPct val="115000"/>
              </a:lnSpc>
              <a:buClr>
                <a:srgbClr val="000000"/>
              </a:buClr>
              <a:buSzPts val="1700"/>
            </a:pPr>
            <a:r>
              <a:rPr lang="en-US" b="1" dirty="0" smtClean="0">
                <a:solidFill>
                  <a:schemeClr val="accent1">
                    <a:lumMod val="75000"/>
                  </a:schemeClr>
                </a:solidFill>
                <a:latin typeface="Arial"/>
                <a:ea typeface="Arial"/>
                <a:cs typeface="Arial"/>
                <a:sym typeface="Arial"/>
              </a:rPr>
              <a:t>Part 3: Content Ideas and Marketing Strategies</a:t>
            </a:r>
            <a:endParaRPr lang="en-US" dirty="0">
              <a:solidFill>
                <a:schemeClr val="accent1">
                  <a:lumMod val="75000"/>
                </a:schemeClr>
              </a:solidFill>
              <a:latin typeface="Arial"/>
              <a:ea typeface="Arial"/>
              <a:cs typeface="Arial"/>
              <a:sym typeface="Arial"/>
            </a:endParaRPr>
          </a:p>
        </p:txBody>
      </p:sp>
      <p:sp>
        <p:nvSpPr>
          <p:cNvPr id="3" name="Rectangle 2"/>
          <p:cNvSpPr/>
          <p:nvPr/>
        </p:nvSpPr>
        <p:spPr>
          <a:xfrm>
            <a:off x="234444" y="605016"/>
            <a:ext cx="1532479" cy="5001369"/>
          </a:xfrm>
          <a:prstGeom prst="rect">
            <a:avLst/>
          </a:prstGeom>
        </p:spPr>
        <p:txBody>
          <a:bodyPr wrap="square">
            <a:spAutoFit/>
          </a:bodyPr>
          <a:lstStyle/>
          <a:p>
            <a:pPr marL="457200" lvl="0" indent="-317500">
              <a:buClr>
                <a:srgbClr val="000000"/>
              </a:buClr>
              <a:buSzPts val="1400"/>
            </a:pPr>
            <a:endParaRPr lang="en-US" sz="1100" b="1" dirty="0" smtClean="0">
              <a:solidFill>
                <a:schemeClr val="accent6">
                  <a:lumMod val="75000"/>
                </a:schemeClr>
              </a:solidFill>
              <a:latin typeface="Arial"/>
              <a:ea typeface="Arial"/>
              <a:cs typeface="Arial"/>
              <a:sym typeface="Arial"/>
            </a:endParaRPr>
          </a:p>
          <a:p>
            <a:r>
              <a:rPr lang="en-US" sz="1100" b="1" i="1" u="sng" dirty="0" smtClean="0"/>
              <a:t>Week 1</a:t>
            </a:r>
            <a:r>
              <a:rPr lang="en-US" sz="1100" dirty="0" smtClean="0"/>
              <a:t>:</a:t>
            </a:r>
          </a:p>
          <a:p>
            <a:r>
              <a:rPr lang="en-US" sz="1100" b="1" dirty="0" smtClean="0"/>
              <a:t>August 1</a:t>
            </a:r>
            <a:r>
              <a:rPr lang="en-US" sz="1100" b="1" baseline="30000" dirty="0" smtClean="0"/>
              <a:t>st</a:t>
            </a:r>
            <a:r>
              <a:rPr lang="en-US" sz="1100" b="1" dirty="0" smtClean="0"/>
              <a:t>:</a:t>
            </a:r>
            <a:r>
              <a:rPr lang="en-US" sz="1100" dirty="0" smtClean="0"/>
              <a:t> National Friendship Day – </a:t>
            </a:r>
            <a:r>
              <a:rPr lang="en-US" sz="1100" dirty="0" err="1" smtClean="0"/>
              <a:t>Instagram</a:t>
            </a:r>
            <a:r>
              <a:rPr lang="en-US" sz="1100" dirty="0" smtClean="0"/>
              <a:t> story</a:t>
            </a:r>
          </a:p>
          <a:p>
            <a:r>
              <a:rPr lang="en-US" sz="1100" b="1" dirty="0" smtClean="0"/>
              <a:t>August 3</a:t>
            </a:r>
            <a:r>
              <a:rPr lang="en-US" sz="1100" b="1" baseline="30000" dirty="0" smtClean="0"/>
              <a:t>rd</a:t>
            </a:r>
            <a:r>
              <a:rPr lang="en-US" sz="1100" b="1" dirty="0" smtClean="0"/>
              <a:t>:</a:t>
            </a:r>
            <a:r>
              <a:rPr lang="en-US" sz="1100" dirty="0" smtClean="0"/>
              <a:t> International Beer Day – </a:t>
            </a:r>
            <a:r>
              <a:rPr lang="en-US" sz="1100" dirty="0" err="1" smtClean="0"/>
              <a:t>Instagram</a:t>
            </a:r>
            <a:r>
              <a:rPr lang="en-US" sz="1100" dirty="0" smtClean="0"/>
              <a:t> post</a:t>
            </a:r>
          </a:p>
          <a:p>
            <a:r>
              <a:rPr lang="en-US" sz="1100" b="1" dirty="0" smtClean="0"/>
              <a:t>August 5</a:t>
            </a:r>
            <a:r>
              <a:rPr lang="en-US" sz="1100" b="1" baseline="30000" dirty="0" smtClean="0"/>
              <a:t>th</a:t>
            </a:r>
            <a:r>
              <a:rPr lang="en-US" sz="1100" b="1" dirty="0" smtClean="0"/>
              <a:t>: </a:t>
            </a:r>
            <a:r>
              <a:rPr lang="en-US" sz="1100" dirty="0" smtClean="0"/>
              <a:t>Blog Article</a:t>
            </a:r>
          </a:p>
          <a:p>
            <a:endParaRPr lang="en-US" sz="1100" dirty="0" smtClean="0"/>
          </a:p>
          <a:p>
            <a:r>
              <a:rPr lang="en-US" sz="1100" b="1" i="1" u="sng" dirty="0" smtClean="0"/>
              <a:t>Week 2</a:t>
            </a:r>
            <a:r>
              <a:rPr lang="en-US" sz="1100" dirty="0" smtClean="0"/>
              <a:t>:</a:t>
            </a:r>
          </a:p>
          <a:p>
            <a:r>
              <a:rPr lang="en-US" sz="1100" b="1" dirty="0" smtClean="0"/>
              <a:t>August 8</a:t>
            </a:r>
            <a:r>
              <a:rPr lang="en-US" sz="1100" b="1" baseline="30000" dirty="0" smtClean="0"/>
              <a:t>th</a:t>
            </a:r>
            <a:r>
              <a:rPr lang="en-US" sz="1100" b="1" dirty="0" smtClean="0"/>
              <a:t>:</a:t>
            </a:r>
            <a:r>
              <a:rPr lang="en-US" sz="1100" dirty="0" smtClean="0"/>
              <a:t> International Cat Day –</a:t>
            </a:r>
            <a:r>
              <a:rPr lang="en-US" sz="1100" dirty="0" err="1" smtClean="0"/>
              <a:t>Youtube</a:t>
            </a:r>
            <a:r>
              <a:rPr lang="en-US" sz="1100" dirty="0" smtClean="0"/>
              <a:t> Video</a:t>
            </a:r>
          </a:p>
          <a:p>
            <a:r>
              <a:rPr lang="en-US" sz="1100" b="1" dirty="0" smtClean="0"/>
              <a:t>August 10</a:t>
            </a:r>
            <a:r>
              <a:rPr lang="en-US" sz="1100" b="1" baseline="30000" dirty="0" smtClean="0"/>
              <a:t>th</a:t>
            </a:r>
            <a:r>
              <a:rPr lang="en-US" sz="1100" b="1" dirty="0" smtClean="0"/>
              <a:t>:</a:t>
            </a:r>
            <a:r>
              <a:rPr lang="en-US" sz="1100" dirty="0" smtClean="0"/>
              <a:t> World Lion Day – </a:t>
            </a:r>
            <a:r>
              <a:rPr lang="en-US" sz="1100" dirty="0" err="1" smtClean="0"/>
              <a:t>Instagram</a:t>
            </a:r>
            <a:r>
              <a:rPr lang="en-US" sz="1100" dirty="0" smtClean="0"/>
              <a:t> Story</a:t>
            </a:r>
          </a:p>
          <a:p>
            <a:endParaRPr lang="en-US" sz="1100" dirty="0" smtClean="0"/>
          </a:p>
          <a:p>
            <a:r>
              <a:rPr lang="en-US" sz="1100" b="1" i="1" u="sng" dirty="0" smtClean="0"/>
              <a:t>Week 3</a:t>
            </a:r>
            <a:r>
              <a:rPr lang="en-US" sz="1100" dirty="0" smtClean="0"/>
              <a:t>:</a:t>
            </a:r>
          </a:p>
          <a:p>
            <a:r>
              <a:rPr lang="en-US" sz="1100" b="1" dirty="0" smtClean="0"/>
              <a:t>August 13</a:t>
            </a:r>
            <a:r>
              <a:rPr lang="en-US" sz="1100" b="1" baseline="30000" dirty="0" smtClean="0"/>
              <a:t>th</a:t>
            </a:r>
            <a:r>
              <a:rPr lang="en-US" sz="1100" b="1" dirty="0" smtClean="0"/>
              <a:t>: </a:t>
            </a:r>
            <a:r>
              <a:rPr lang="en-US" sz="1100" dirty="0" smtClean="0"/>
              <a:t>Ad campaign</a:t>
            </a:r>
          </a:p>
          <a:p>
            <a:r>
              <a:rPr lang="en-US" sz="1100" b="1" dirty="0" smtClean="0"/>
              <a:t>August 15</a:t>
            </a:r>
            <a:r>
              <a:rPr lang="en-US" sz="1100" b="1" baseline="30000" dirty="0" smtClean="0"/>
              <a:t>th</a:t>
            </a:r>
            <a:r>
              <a:rPr lang="en-US" sz="1100" b="1" dirty="0" smtClean="0"/>
              <a:t>:</a:t>
            </a:r>
            <a:r>
              <a:rPr lang="en-US" sz="1100" dirty="0" smtClean="0"/>
              <a:t> Indian Independence Day – </a:t>
            </a:r>
            <a:r>
              <a:rPr lang="en-US" sz="1100" dirty="0" err="1" smtClean="0"/>
              <a:t>Facebook</a:t>
            </a:r>
            <a:r>
              <a:rPr lang="en-US" sz="1100" dirty="0" smtClean="0"/>
              <a:t> Story</a:t>
            </a:r>
          </a:p>
          <a:p>
            <a:r>
              <a:rPr lang="en-US" sz="1100" b="1" dirty="0" smtClean="0"/>
              <a:t>August 18</a:t>
            </a:r>
            <a:r>
              <a:rPr lang="en-US" sz="1100" b="1" baseline="30000" dirty="0" smtClean="0"/>
              <a:t>th</a:t>
            </a:r>
            <a:r>
              <a:rPr lang="en-US" sz="1100" b="1" dirty="0" smtClean="0"/>
              <a:t>:</a:t>
            </a:r>
            <a:r>
              <a:rPr lang="en-US" sz="1100" dirty="0" smtClean="0"/>
              <a:t> </a:t>
            </a:r>
            <a:r>
              <a:rPr lang="en-US" sz="1100" dirty="0" err="1" smtClean="0"/>
              <a:t>Raksha</a:t>
            </a:r>
            <a:r>
              <a:rPr lang="en-US" sz="1100" dirty="0" smtClean="0"/>
              <a:t> </a:t>
            </a:r>
            <a:r>
              <a:rPr lang="en-US" sz="1100" dirty="0" err="1" smtClean="0"/>
              <a:t>Bandhan</a:t>
            </a:r>
            <a:r>
              <a:rPr lang="en-US" sz="1100" dirty="0" smtClean="0"/>
              <a:t> – </a:t>
            </a:r>
            <a:r>
              <a:rPr lang="en-US" sz="1100" dirty="0" err="1" smtClean="0"/>
              <a:t>Instagram</a:t>
            </a:r>
            <a:r>
              <a:rPr lang="en-US" sz="1100" dirty="0" smtClean="0"/>
              <a:t> Post</a:t>
            </a:r>
          </a:p>
          <a:p>
            <a:endParaRPr lang="en-US" sz="1100" dirty="0" smtClean="0"/>
          </a:p>
          <a:p>
            <a:pPr marL="457200" lvl="0" indent="-317500">
              <a:buClr>
                <a:srgbClr val="000000"/>
              </a:buClr>
              <a:buSzPts val="1400"/>
            </a:pPr>
            <a:endParaRPr lang="en-US" sz="1100" dirty="0" smtClean="0">
              <a:solidFill>
                <a:srgbClr val="000000"/>
              </a:solidFill>
              <a:latin typeface="+mj-lt"/>
              <a:ea typeface="Arial"/>
              <a:cs typeface="Arial"/>
              <a:sym typeface="Arial"/>
            </a:endParaRPr>
          </a:p>
          <a:p>
            <a:pPr marL="457200" lvl="0" indent="-317500">
              <a:buClr>
                <a:srgbClr val="000000"/>
              </a:buClr>
              <a:buSzPts val="1400"/>
            </a:pPr>
            <a:endParaRPr lang="en-US" sz="1100" dirty="0" smtClean="0">
              <a:solidFill>
                <a:srgbClr val="000000"/>
              </a:solidFill>
              <a:latin typeface="Arial"/>
              <a:ea typeface="Arial"/>
              <a:cs typeface="Arial"/>
              <a:sym typeface="Arial"/>
            </a:endParaRPr>
          </a:p>
        </p:txBody>
      </p:sp>
      <p:pic>
        <p:nvPicPr>
          <p:cNvPr id="4" name="Picture 3" descr="White Black Modern Minimalistic August 2023 Calendar Monthly Planner (2).png"/>
          <p:cNvPicPr>
            <a:picLocks noChangeAspect="1"/>
          </p:cNvPicPr>
          <p:nvPr/>
        </p:nvPicPr>
        <p:blipFill>
          <a:blip r:embed="rId2"/>
          <a:stretch>
            <a:fillRect/>
          </a:stretch>
        </p:blipFill>
        <p:spPr>
          <a:xfrm>
            <a:off x="4379495" y="508764"/>
            <a:ext cx="4654501" cy="4544499"/>
          </a:xfrm>
          <a:prstGeom prst="rect">
            <a:avLst/>
          </a:prstGeom>
          <a:ln>
            <a:noFill/>
          </a:ln>
          <a:effectLst>
            <a:outerShdw blurRad="190500" algn="tl" rotWithShape="0">
              <a:srgbClr val="000000">
                <a:alpha val="70000"/>
              </a:srgbClr>
            </a:outerShdw>
          </a:effectLst>
        </p:spPr>
      </p:pic>
      <p:sp>
        <p:nvSpPr>
          <p:cNvPr id="6" name="TextBox 5"/>
          <p:cNvSpPr txBox="1"/>
          <p:nvPr/>
        </p:nvSpPr>
        <p:spPr>
          <a:xfrm>
            <a:off x="2158808" y="1051904"/>
            <a:ext cx="1808175" cy="2308324"/>
          </a:xfrm>
          <a:prstGeom prst="rect">
            <a:avLst/>
          </a:prstGeom>
          <a:noFill/>
        </p:spPr>
        <p:txBody>
          <a:bodyPr wrap="square" rtlCol="0">
            <a:spAutoFit/>
          </a:bodyPr>
          <a:lstStyle/>
          <a:p>
            <a:r>
              <a:rPr lang="en-US" sz="1200" b="1" i="1" u="sng" dirty="0" smtClean="0"/>
              <a:t>Week 4:</a:t>
            </a:r>
          </a:p>
          <a:p>
            <a:r>
              <a:rPr lang="en-US" sz="1200" b="1" dirty="0" smtClean="0"/>
              <a:t>August 21</a:t>
            </a:r>
            <a:r>
              <a:rPr lang="en-US" sz="1200" b="1" baseline="30000" dirty="0" smtClean="0"/>
              <a:t>st</a:t>
            </a:r>
            <a:r>
              <a:rPr lang="en-US" sz="1200" b="1" dirty="0" smtClean="0"/>
              <a:t>: </a:t>
            </a:r>
            <a:r>
              <a:rPr lang="en-US" sz="1200" dirty="0" err="1" smtClean="0"/>
              <a:t>Instagram</a:t>
            </a:r>
            <a:r>
              <a:rPr lang="en-US" sz="1200" dirty="0" smtClean="0"/>
              <a:t> Reel</a:t>
            </a:r>
          </a:p>
          <a:p>
            <a:r>
              <a:rPr lang="en-US" sz="1200" b="1" dirty="0" smtClean="0"/>
              <a:t>August 23</a:t>
            </a:r>
            <a:r>
              <a:rPr lang="en-US" sz="1200" b="1" baseline="30000" dirty="0" smtClean="0"/>
              <a:t>rd</a:t>
            </a:r>
            <a:r>
              <a:rPr lang="en-US" sz="1200" b="1" dirty="0" smtClean="0"/>
              <a:t>: </a:t>
            </a:r>
            <a:r>
              <a:rPr lang="en-US" sz="1200" dirty="0" smtClean="0"/>
              <a:t>Blog Article</a:t>
            </a:r>
            <a:endParaRPr lang="en-US" sz="1200" b="1" dirty="0" smtClean="0"/>
          </a:p>
          <a:p>
            <a:r>
              <a:rPr lang="en-US" sz="1200" b="1" dirty="0" smtClean="0"/>
              <a:t>August 25</a:t>
            </a:r>
            <a:r>
              <a:rPr lang="en-US" sz="1200" b="1" baseline="30000" dirty="0" smtClean="0"/>
              <a:t>th</a:t>
            </a:r>
            <a:r>
              <a:rPr lang="en-US" sz="1200" b="1" dirty="0" smtClean="0"/>
              <a:t>:</a:t>
            </a:r>
            <a:r>
              <a:rPr lang="en-US" sz="1200" dirty="0" smtClean="0"/>
              <a:t> </a:t>
            </a:r>
            <a:r>
              <a:rPr lang="en-US" sz="1200" dirty="0" err="1" smtClean="0"/>
              <a:t>Ganesh</a:t>
            </a:r>
            <a:r>
              <a:rPr lang="en-US" sz="1200" dirty="0" smtClean="0"/>
              <a:t> </a:t>
            </a:r>
            <a:r>
              <a:rPr lang="en-US" sz="1200" dirty="0" err="1" smtClean="0"/>
              <a:t>Chaturthi</a:t>
            </a:r>
            <a:r>
              <a:rPr lang="en-US" sz="1200" dirty="0" smtClean="0"/>
              <a:t> – Ad campaign buy 1 get 2 free</a:t>
            </a:r>
          </a:p>
          <a:p>
            <a:r>
              <a:rPr lang="en-US" sz="1200" b="1" dirty="0" smtClean="0"/>
              <a:t>August 30</a:t>
            </a:r>
            <a:r>
              <a:rPr lang="en-US" sz="1200" b="1" baseline="30000" dirty="0" smtClean="0"/>
              <a:t>th</a:t>
            </a:r>
            <a:r>
              <a:rPr lang="en-US" sz="1200" b="1" dirty="0" smtClean="0"/>
              <a:t>: </a:t>
            </a:r>
            <a:r>
              <a:rPr lang="en-US" sz="1200" dirty="0" err="1" smtClean="0"/>
              <a:t>Youtube</a:t>
            </a:r>
            <a:r>
              <a:rPr lang="en-US" sz="1200" dirty="0" smtClean="0"/>
              <a:t> short</a:t>
            </a:r>
            <a:endParaRPr lang="en-US" sz="1200" b="1" dirty="0" smtClean="0"/>
          </a:p>
          <a:p>
            <a:r>
              <a:rPr lang="en-US" sz="1200" b="1" dirty="0" smtClean="0"/>
              <a:t>August 30</a:t>
            </a:r>
            <a:r>
              <a:rPr lang="en-US" sz="1200" b="1" baseline="30000" dirty="0" smtClean="0"/>
              <a:t>th</a:t>
            </a:r>
            <a:r>
              <a:rPr lang="en-US" sz="1200" b="1" dirty="0" smtClean="0"/>
              <a:t>:</a:t>
            </a:r>
            <a:r>
              <a:rPr lang="en-US" sz="1200" dirty="0" smtClean="0"/>
              <a:t> International Bacon Day – </a:t>
            </a:r>
            <a:r>
              <a:rPr lang="en-US" sz="1200" dirty="0" err="1" smtClean="0"/>
              <a:t>Facebook</a:t>
            </a:r>
            <a:r>
              <a:rPr lang="en-US" sz="1200" dirty="0" smtClean="0"/>
              <a:t> post</a:t>
            </a:r>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82502" y="0"/>
            <a:ext cx="8965245"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GB" sz="1700" b="1" i="0" u="none" strike="noStrike" cap="none" dirty="0">
                <a:solidFill>
                  <a:schemeClr val="accent1">
                    <a:lumMod val="75000"/>
                  </a:schemeClr>
                </a:solidFill>
                <a:latin typeface="Arial"/>
                <a:ea typeface="Arial"/>
                <a:cs typeface="Arial"/>
                <a:sym typeface="Arial"/>
              </a:rPr>
              <a:t>Part 3: Content Ideas and Marketing Strategies</a:t>
            </a:r>
            <a:endParaRPr sz="1700" b="0" i="0" u="none" strike="noStrike" cap="none" dirty="0">
              <a:solidFill>
                <a:schemeClr val="accent1">
                  <a:lumMod val="75000"/>
                </a:schemeClr>
              </a:solidFill>
              <a:latin typeface="Arial"/>
              <a:ea typeface="Arial"/>
              <a:cs typeface="Arial"/>
              <a:sym typeface="Arial"/>
            </a:endParaRPr>
          </a:p>
        </p:txBody>
      </p:sp>
      <p:sp>
        <p:nvSpPr>
          <p:cNvPr id="20482" name="Rectangle 2"/>
          <p:cNvSpPr>
            <a:spLocks noChangeArrowheads="1"/>
          </p:cNvSpPr>
          <p:nvPr/>
        </p:nvSpPr>
        <p:spPr bwMode="auto">
          <a:xfrm>
            <a:off x="0" y="276039"/>
            <a:ext cx="9144000" cy="47397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lang="en-US" sz="1200" b="1" u="sng" dirty="0" smtClean="0">
                <a:latin typeface="Segoe UI" pitchFamily="34" charset="0"/>
                <a:ea typeface="Times New Roman" pitchFamily="18" charset="0"/>
                <a:cs typeface="Segoe UI" pitchFamily="34" charset="0"/>
              </a:rPr>
              <a:t>C</a:t>
            </a:r>
            <a:r>
              <a:rPr kumimoji="0" lang="en-US" sz="1200" b="1" i="0" u="sng" strike="noStrike" cap="none" normalizeH="0" baseline="0" dirty="0" smtClean="0">
                <a:ln>
                  <a:noFill/>
                </a:ln>
                <a:solidFill>
                  <a:schemeClr val="tx1"/>
                </a:solidFill>
                <a:effectLst/>
                <a:latin typeface="Segoe UI" pitchFamily="34" charset="0"/>
                <a:ea typeface="Times New Roman" pitchFamily="18" charset="0"/>
                <a:cs typeface="Segoe UI" pitchFamily="34" charset="0"/>
              </a:rPr>
              <a:t>ontent Ideas for </a:t>
            </a:r>
            <a:r>
              <a:rPr lang="en-US" sz="1200" b="1" u="sng" dirty="0" err="1" smtClean="0">
                <a:latin typeface="Segoe UI" pitchFamily="34" charset="0"/>
                <a:ea typeface="Times New Roman" pitchFamily="18" charset="0"/>
                <a:cs typeface="Segoe UI" pitchFamily="34" charset="0"/>
              </a:rPr>
              <a:t>H</a:t>
            </a:r>
            <a:r>
              <a:rPr kumimoji="0" lang="en-US" sz="1200" b="1" i="0" u="sng"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aldirams</a:t>
            </a:r>
            <a:endParaRPr kumimoji="0" lang="en-US" sz="12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Create engaging and valuable content is essential to attract and retain the attention of your audience. For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 popular Indian snack and sweets brand, here are some content ideas that can help showcase their products, culture, and connect with their target audience:</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Recipe Showcase:</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Share delicious and creative recipes that incorporate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as ingredients. For example, you can create recipes like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Bhel</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Puri</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Chaat</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or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Gulab</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Jamun</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Trifle."</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Product Reviews and Comparisons: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Write detailed reviews of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highlighting their taste, quality, and uniqueness. You can also compare different products within their range to help customers make informed choices.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Behind-the-Scenes at </a:t>
            </a:r>
            <a:r>
              <a:rPr kumimoji="0" lang="en-US" sz="1000" b="1"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Offer a glimpse into the behind-the-scenes operations of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This could include interviews with chefs, factory tours, or stories about the brand's history and values.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Festive and Seasonal Specials: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Create content around Indian festivals and seasons, suggesting how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can be a part of the celebrations. For instance,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Diwali</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Sweets Collection by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or "Monsoon Snacks to Enjoy with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Health and Nutrition Tips: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Share articles or videos about the nutritional aspects of various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emphasizing healthier snack options and how they fit into a balanced diet.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Customer Spotlights: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Feature stories or testimonials from customers who love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showcasing how the brand has made a positive impact on their lives.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Interactive Quizzes and Polls: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Create fun quizzes and polls related to Indian snacks and sweets, incorporating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For example, "Which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Namkeen</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Are You?" or "Favorite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Dessert."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Regional Cuisine Exploration:</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Dive into the diverse regional cuisines of India and how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offers a wide range of snacks and sweets from different parts of the country.</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Cooking Tips and Hacks: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Offer cooking tips and hacks using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such as quick and easy recipes or creative ways to use their snacks in dishes.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DIY Gift Ideas: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Provide DIY gift ideas using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festive gift packs or assortments for special occasions like birthdays, anniversaries, or holidays.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Contests and Giveaways: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Organize contests and giveaways on social media platforms where participants can win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gift hampers or vouchers.</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Travel and Food Adventure:</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Combine travel and food by showcasing how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products can be enjoyed on road trips, picnics, or outdoor adventures.</a:t>
            </a:r>
          </a:p>
          <a:p>
            <a:pPr marL="228600" marR="0" lvl="0" indent="-228600" algn="l" defTabSz="914400" rtl="0" eaLnBrk="0" fontAlgn="base" latinLnBrk="0" hangingPunct="0">
              <a:lnSpc>
                <a:spcPct val="100000"/>
              </a:lnSpc>
              <a:spcBef>
                <a:spcPct val="0"/>
              </a:spcBef>
              <a:spcAft>
                <a:spcPct val="0"/>
              </a:spcAft>
              <a:buClrTx/>
              <a:buSzTx/>
              <a:tabLst>
                <a:tab pos="457200" algn="l"/>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Remember to tailor the content to your target audience's preferences and interests. Utilize various content formats such as blog posts, videos, </a:t>
            </a:r>
            <a:r>
              <a:rPr kumimoji="0" lang="en-US" sz="10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infographics</a:t>
            </a:r>
            <a:r>
              <a:rPr kumimoji="0" lang="en-US" sz="10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and social media posts to keep the content engaging and diverse. Additionally, consider collaborating with influencers or food bloggers to expand the reach of your content.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81" name="AutoShape 1" descr="User"/>
          <p:cNvSpPr>
            <a:spLocks noChangeAspect="1" noChangeArrowheads="1"/>
          </p:cNvSpPr>
          <p:nvPr/>
        </p:nvSpPr>
        <p:spPr bwMode="auto">
          <a:xfrm>
            <a:off x="0" y="457200"/>
            <a:ext cx="365125" cy="3651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xmlns="" id="{1ACA2EA0-FFD3-42EC-9406-B595015ED9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Rectangle 68">
            <a:extLst>
              <a:ext uri="{FF2B5EF4-FFF2-40B4-BE49-F238E27FC236}">
                <a16:creationId xmlns:a16="http://schemas.microsoft.com/office/drawing/2014/main" xmlns="" id="{D5288BCE-665C-472A-8C43-664BCFA31E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46571" y="935831"/>
            <a:ext cx="6858000" cy="2255585"/>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Google Shape;59;p14"/>
          <p:cNvSpPr txBox="1"/>
          <p:nvPr/>
        </p:nvSpPr>
        <p:spPr>
          <a:xfrm>
            <a:off x="1353741" y="1081629"/>
            <a:ext cx="6436518" cy="1632996"/>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1500"/>
            </a:pPr>
            <a:r>
              <a:rPr lang="en-US" sz="5000" b="1" kern="1200" dirty="0">
                <a:latin typeface="Bahnschrift Light Condensed" pitchFamily="34" charset="0"/>
                <a:ea typeface="+mj-ea"/>
                <a:cs typeface="+mj-cs"/>
                <a:sym typeface="Arial"/>
              </a:rPr>
              <a:t>TOPIC:</a:t>
            </a:r>
            <a:r>
              <a:rPr lang="en-US" sz="5000" b="1" kern="1200" dirty="0">
                <a:solidFill>
                  <a:schemeClr val="accent1">
                    <a:lumMod val="75000"/>
                  </a:schemeClr>
                </a:solidFill>
                <a:latin typeface="Bahnschrift Light Condensed" pitchFamily="34" charset="0"/>
                <a:ea typeface="+mj-ea"/>
                <a:cs typeface="+mj-cs"/>
                <a:sym typeface="Arial"/>
              </a:rPr>
              <a:t> </a:t>
            </a:r>
            <a:r>
              <a:rPr lang="en-US" sz="5000" b="1" kern="1200" dirty="0" smtClean="0">
                <a:solidFill>
                  <a:schemeClr val="accent1">
                    <a:lumMod val="75000"/>
                  </a:schemeClr>
                </a:solidFill>
                <a:latin typeface="Bahnschrift Light Condensed" pitchFamily="34" charset="0"/>
                <a:ea typeface="+mj-ea"/>
                <a:cs typeface="+mj-cs"/>
                <a:sym typeface="Arial"/>
              </a:rPr>
              <a:t>HALDIRAM’s</a:t>
            </a:r>
            <a:endParaRPr lang="en-US" sz="5000" b="1" i="0" u="none" strike="noStrike" kern="1200" cap="none" dirty="0">
              <a:solidFill>
                <a:schemeClr val="accent1">
                  <a:lumMod val="75000"/>
                </a:schemeClr>
              </a:solidFill>
              <a:latin typeface="Bahnschrift Light Condensed" pitchFamily="34" charset="0"/>
              <a:ea typeface="+mj-ea"/>
              <a:cs typeface="+mj-cs"/>
              <a:sym typeface="Arial"/>
            </a:endParaRPr>
          </a:p>
        </p:txBody>
      </p:sp>
      <p:sp>
        <p:nvSpPr>
          <p:cNvPr id="71" name="Rectangle: Rounded Corners 70">
            <a:extLst>
              <a:ext uri="{FF2B5EF4-FFF2-40B4-BE49-F238E27FC236}">
                <a16:creationId xmlns:a16="http://schemas.microsoft.com/office/drawing/2014/main" xmlns="" id="{46C57131-53A7-4C1A-BEA8-25F06A06AD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5904" y="2934241"/>
            <a:ext cx="5419335"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62;p14"/>
          <p:cNvSpPr txBox="1"/>
          <p:nvPr/>
        </p:nvSpPr>
        <p:spPr>
          <a:xfrm>
            <a:off x="5372100" y="3526619"/>
            <a:ext cx="3592286" cy="1661963"/>
          </a:xfrm>
          <a:prstGeom prst="rect">
            <a:avLst/>
          </a:prstGeom>
          <a:noFill/>
          <a:ln>
            <a:noFill/>
          </a:ln>
        </p:spPr>
        <p:txBody>
          <a:bodyPr spcFirstLastPara="1" wrap="square" lIns="91425" tIns="91425" rIns="91425" bIns="91425" anchor="t" anchorCtr="0">
            <a:spAutoFit/>
          </a:bodyPr>
          <a:lstStyle/>
          <a:p>
            <a:pPr marL="158750" marR="0" lvl="0" algn="l" rtl="0">
              <a:lnSpc>
                <a:spcPct val="100000"/>
              </a:lnSpc>
              <a:spcBef>
                <a:spcPts val="0"/>
              </a:spcBef>
              <a:spcAft>
                <a:spcPts val="0"/>
              </a:spcAft>
              <a:buClr>
                <a:srgbClr val="000000"/>
              </a:buClr>
              <a:buSzPts val="1100"/>
            </a:pPr>
            <a:r>
              <a:rPr lang="en-IN" sz="1200" b="1" dirty="0">
                <a:solidFill>
                  <a:srgbClr val="000000"/>
                </a:solidFill>
                <a:latin typeface="Amasis MT Pro Light" panose="020B0604020202020204" pitchFamily="18" charset="0"/>
                <a:ea typeface="Arial"/>
                <a:cs typeface="Arial"/>
                <a:sym typeface="Arial"/>
              </a:rPr>
              <a:t>SUBMITTED</a:t>
            </a:r>
            <a:r>
              <a:rPr lang="en-IN" sz="1200" b="1" i="0" u="none" strike="noStrike" cap="none" dirty="0">
                <a:solidFill>
                  <a:srgbClr val="000000"/>
                </a:solidFill>
                <a:latin typeface="Amasis MT Pro Light" panose="020B0604020202020204" pitchFamily="18" charset="0"/>
                <a:ea typeface="Arial"/>
                <a:cs typeface="Arial"/>
                <a:sym typeface="Arial"/>
              </a:rPr>
              <a:t> BY,</a:t>
            </a:r>
          </a:p>
          <a:p>
            <a:pPr marL="158750" marR="0" lvl="0" algn="l" rtl="0">
              <a:lnSpc>
                <a:spcPct val="100000"/>
              </a:lnSpc>
              <a:spcBef>
                <a:spcPts val="0"/>
              </a:spcBef>
              <a:spcAft>
                <a:spcPts val="0"/>
              </a:spcAft>
              <a:buClr>
                <a:srgbClr val="000000"/>
              </a:buClr>
              <a:buSzPts val="1100"/>
            </a:pPr>
            <a:r>
              <a:rPr lang="en-IN" sz="1200" b="1" dirty="0">
                <a:solidFill>
                  <a:srgbClr val="000000"/>
                </a:solidFill>
                <a:latin typeface="Amasis MT Pro Light" panose="020B0604020202020204" pitchFamily="18" charset="0"/>
                <a:ea typeface="Arial"/>
                <a:cs typeface="Arial"/>
                <a:sym typeface="Arial"/>
              </a:rPr>
              <a:t>TEAM ID: </a:t>
            </a:r>
            <a:r>
              <a:rPr lang="en-IN" sz="1200" dirty="0">
                <a:solidFill>
                  <a:schemeClr val="accent1"/>
                </a:solidFill>
                <a:latin typeface="Amasis MT Pro Light" panose="020B0604020202020204" pitchFamily="18" charset="0"/>
                <a:ea typeface="Arial"/>
                <a:cs typeface="Arial"/>
                <a:sym typeface="Arial"/>
              </a:rPr>
              <a:t>LTVIP2023TMID08539</a:t>
            </a:r>
          </a:p>
          <a:p>
            <a:pPr marL="158750" marR="0" lvl="0" algn="l" rtl="0">
              <a:lnSpc>
                <a:spcPct val="100000"/>
              </a:lnSpc>
              <a:spcBef>
                <a:spcPts val="0"/>
              </a:spcBef>
              <a:spcAft>
                <a:spcPts val="0"/>
              </a:spcAft>
              <a:buClr>
                <a:srgbClr val="000000"/>
              </a:buClr>
              <a:buSzPts val="1100"/>
            </a:pPr>
            <a:r>
              <a:rPr lang="en-IN" sz="1200" b="1" i="0" u="none" strike="noStrike" cap="none" dirty="0">
                <a:solidFill>
                  <a:srgbClr val="000000"/>
                </a:solidFill>
                <a:latin typeface="Amasis MT Pro Light" panose="020B0604020202020204" pitchFamily="18" charset="0"/>
                <a:ea typeface="Arial"/>
                <a:cs typeface="Arial"/>
                <a:sym typeface="Arial"/>
              </a:rPr>
              <a:t>TEAM LEADER: </a:t>
            </a:r>
            <a:r>
              <a:rPr lang="en-IN" sz="1200" i="0" u="none" strike="noStrike" cap="none" dirty="0">
                <a:solidFill>
                  <a:schemeClr val="accent1"/>
                </a:solidFill>
                <a:latin typeface="Amasis MT Pro Light" panose="020B0604020202020204" pitchFamily="18" charset="0"/>
                <a:ea typeface="Arial"/>
                <a:cs typeface="Arial"/>
                <a:sym typeface="Arial"/>
              </a:rPr>
              <a:t>PUJYAM SRAVANI</a:t>
            </a:r>
          </a:p>
          <a:p>
            <a:pPr marL="158750" marR="0" lvl="0" algn="l" rtl="0">
              <a:lnSpc>
                <a:spcPct val="100000"/>
              </a:lnSpc>
              <a:spcBef>
                <a:spcPts val="0"/>
              </a:spcBef>
              <a:spcAft>
                <a:spcPts val="0"/>
              </a:spcAft>
              <a:buClr>
                <a:srgbClr val="000000"/>
              </a:buClr>
              <a:buSzPts val="1100"/>
            </a:pPr>
            <a:r>
              <a:rPr lang="en-IN" sz="1200" b="1" dirty="0">
                <a:solidFill>
                  <a:srgbClr val="000000"/>
                </a:solidFill>
                <a:latin typeface="Amasis MT Pro Light" panose="020B0604020202020204" pitchFamily="18" charset="0"/>
                <a:ea typeface="Arial"/>
                <a:cs typeface="Arial"/>
                <a:sym typeface="Arial"/>
              </a:rPr>
              <a:t>TEAM MEMBERS:</a:t>
            </a:r>
          </a:p>
          <a:p>
            <a:pPr marL="387350" marR="0" lvl="0" indent="-228600" algn="r" rtl="0">
              <a:lnSpc>
                <a:spcPct val="100000"/>
              </a:lnSpc>
              <a:spcBef>
                <a:spcPts val="0"/>
              </a:spcBef>
              <a:spcAft>
                <a:spcPts val="0"/>
              </a:spcAft>
              <a:buClr>
                <a:srgbClr val="000000"/>
              </a:buClr>
              <a:buSzPts val="1100"/>
              <a:buFont typeface="+mj-lt"/>
              <a:buAutoNum type="arabicPeriod"/>
            </a:pPr>
            <a:r>
              <a:rPr lang="en-IN" sz="1200" dirty="0">
                <a:solidFill>
                  <a:schemeClr val="accent1"/>
                </a:solidFill>
                <a:latin typeface="Amasis MT Pro Light" panose="020B0604020202020204" pitchFamily="18" charset="0"/>
                <a:ea typeface="Arial"/>
                <a:cs typeface="Arial"/>
                <a:sym typeface="Arial"/>
              </a:rPr>
              <a:t>DOBBA GYANESWAR</a:t>
            </a:r>
          </a:p>
          <a:p>
            <a:pPr marL="387350" marR="0" lvl="0" indent="-228600" algn="r" rtl="0">
              <a:lnSpc>
                <a:spcPct val="100000"/>
              </a:lnSpc>
              <a:spcBef>
                <a:spcPts val="0"/>
              </a:spcBef>
              <a:spcAft>
                <a:spcPts val="0"/>
              </a:spcAft>
              <a:buClr>
                <a:srgbClr val="000000"/>
              </a:buClr>
              <a:buSzPts val="1100"/>
              <a:buFont typeface="+mj-lt"/>
              <a:buAutoNum type="arabicPeriod"/>
            </a:pPr>
            <a:r>
              <a:rPr lang="en-IN" sz="1200" dirty="0">
                <a:solidFill>
                  <a:schemeClr val="accent1"/>
                </a:solidFill>
                <a:latin typeface="Amasis MT Pro Light" panose="020B0604020202020204" pitchFamily="18" charset="0"/>
                <a:ea typeface="Arial"/>
                <a:cs typeface="Arial"/>
                <a:sym typeface="Arial"/>
              </a:rPr>
              <a:t>P. VENKATA LAKSHMI</a:t>
            </a:r>
          </a:p>
          <a:p>
            <a:pPr marL="387350" marR="0" lvl="0" indent="-228600" algn="r" rtl="0">
              <a:lnSpc>
                <a:spcPct val="100000"/>
              </a:lnSpc>
              <a:spcBef>
                <a:spcPts val="0"/>
              </a:spcBef>
              <a:spcAft>
                <a:spcPts val="0"/>
              </a:spcAft>
              <a:buClr>
                <a:srgbClr val="000000"/>
              </a:buClr>
              <a:buSzPts val="1100"/>
              <a:buFont typeface="+mj-lt"/>
              <a:buAutoNum type="arabicPeriod"/>
            </a:pPr>
            <a:r>
              <a:rPr lang="en-IN" sz="1200" dirty="0">
                <a:solidFill>
                  <a:schemeClr val="accent1"/>
                </a:solidFill>
                <a:latin typeface="Amasis MT Pro Light" panose="020B0604020202020204" pitchFamily="18" charset="0"/>
                <a:ea typeface="Arial"/>
                <a:cs typeface="Arial"/>
                <a:sym typeface="Arial"/>
              </a:rPr>
              <a:t>CHOPPARLA VIVEK</a:t>
            </a:r>
          </a:p>
          <a:p>
            <a:pPr marL="387350" marR="0" lvl="0" indent="-228600" algn="r" rtl="0">
              <a:lnSpc>
                <a:spcPct val="100000"/>
              </a:lnSpc>
              <a:spcBef>
                <a:spcPts val="0"/>
              </a:spcBef>
              <a:spcAft>
                <a:spcPts val="0"/>
              </a:spcAft>
              <a:buClr>
                <a:srgbClr val="000000"/>
              </a:buClr>
              <a:buSzPts val="1100"/>
              <a:buFont typeface="+mj-lt"/>
              <a:buAutoNum type="arabicPeriod"/>
            </a:pPr>
            <a:r>
              <a:rPr lang="en-IN" sz="1200" dirty="0">
                <a:solidFill>
                  <a:schemeClr val="accent1"/>
                </a:solidFill>
                <a:latin typeface="Amasis MT Pro Light" panose="020B0604020202020204" pitchFamily="18" charset="0"/>
                <a:ea typeface="Arial"/>
                <a:cs typeface="Arial"/>
                <a:sym typeface="Arial"/>
              </a:rPr>
              <a:t>AMBATI HARSHA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0" y="-34077"/>
            <a:ext cx="9144000" cy="52322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lang="en-US" sz="1400" b="1" u="sng" dirty="0" smtClean="0">
                <a:ea typeface="Times New Roman" pitchFamily="18" charset="0"/>
                <a:cs typeface="Segoe UI" pitchFamily="34" charset="0"/>
              </a:rPr>
              <a:t>M</a:t>
            </a:r>
            <a:r>
              <a:rPr kumimoji="0" lang="en-US" sz="1400" b="1" i="0" u="sng" strike="noStrike" cap="none" normalizeH="0" baseline="0" dirty="0" smtClean="0">
                <a:ln>
                  <a:noFill/>
                </a:ln>
                <a:solidFill>
                  <a:schemeClr val="tx1"/>
                </a:solidFill>
                <a:effectLst/>
                <a:ea typeface="Times New Roman" pitchFamily="18" charset="0"/>
                <a:cs typeface="Segoe UI" pitchFamily="34" charset="0"/>
              </a:rPr>
              <a:t>arketing </a:t>
            </a:r>
            <a:r>
              <a:rPr lang="en-US" sz="1400" b="1" u="sng" dirty="0" smtClean="0">
                <a:ea typeface="Times New Roman" pitchFamily="18" charset="0"/>
                <a:cs typeface="Segoe UI" pitchFamily="34" charset="0"/>
              </a:rPr>
              <a:t>S</a:t>
            </a:r>
            <a:r>
              <a:rPr kumimoji="0" lang="en-US" sz="1400" b="1" i="0" u="sng" strike="noStrike" cap="none" normalizeH="0" baseline="0" dirty="0" smtClean="0">
                <a:ln>
                  <a:noFill/>
                </a:ln>
                <a:solidFill>
                  <a:schemeClr val="tx1"/>
                </a:solidFill>
                <a:effectLst/>
                <a:ea typeface="Times New Roman" pitchFamily="18" charset="0"/>
                <a:cs typeface="Segoe UI" pitchFamily="34" charset="0"/>
              </a:rPr>
              <a:t>trategies for </a:t>
            </a:r>
            <a:r>
              <a:rPr lang="en-US" sz="1400" b="1" u="sng" dirty="0" err="1" smtClean="0">
                <a:ea typeface="Times New Roman" pitchFamily="18" charset="0"/>
                <a:cs typeface="Segoe UI" pitchFamily="34" charset="0"/>
              </a:rPr>
              <a:t>H</a:t>
            </a:r>
            <a:r>
              <a:rPr kumimoji="0" lang="en-US" sz="1400" b="1" i="0" u="sng" strike="noStrike" cap="none" normalizeH="0" baseline="0" dirty="0" err="1" smtClean="0">
                <a:ln>
                  <a:noFill/>
                </a:ln>
                <a:solidFill>
                  <a:schemeClr val="tx1"/>
                </a:solidFill>
                <a:effectLst/>
                <a:ea typeface="Times New Roman" pitchFamily="18" charset="0"/>
                <a:cs typeface="Segoe UI" pitchFamily="34" charset="0"/>
              </a:rPr>
              <a:t>aldirams</a:t>
            </a:r>
            <a:endParaRPr kumimoji="0" lang="en-US" sz="1400" b="1" i="0" u="sng"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is a well-established and popular brand, but to maintain and expand its market presence, it can adopt several marketing strategies. Here are some effective marketing strategies for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Digital Marketing Campaigns: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Invest in digital marketing to reach a wider audience. Utilize social media platforms, search engine marketing (SEM), display ads, and email marketing to promote products, share content, and engage with customers.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Content Marketing:</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Create valuable and engaging content around Indian snacks and sweets, recipes, cultural aspects, and the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brand. This can include blogs, videos,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infographics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and social media posts.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Influencer Marketing:</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Collaborate with food influencers and celebrities to promote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products. Influencers can showcase different snacks, recipes, and creative ways to enjoy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offerings.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Localized Marketing:</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Customize marketing campaigns based on regional preferences and festivals. Highlighting regional specialties and connecting with local communities can strengthen brand loyalty.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Product Sampling and Demos: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Offer product sampling and demos at various events, malls, or supermarkets. Allowing customers to try new products can encourage purchases and word-of-mouth promotion.</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Loyalty Programs: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Implement a loyalty program to reward repeat customers and encourage brand advocacy. Offer discounts, exclusive offers, and special promotions to loyal customers.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Online Ordering and Delivery:</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Enhance the online ordering experience with an easy-to-use website and mobile app. Provide seamless delivery options to cater to the growing demand for online food delivery.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Partnerships and Tie-ups: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Collaborate with other brands or businesses to cross-promote products. For example, partnering with tea or coffee brands to promote snack pairings.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Seasonal and Festive Campaigns: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Create special campaigns for festive occasions like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Diwali</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Holi</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or Christmas, offering unique gift packs, discounts, or limited-edition products.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User-Generated Content (UGC):</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Encourage customers to share their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experiences, recipes, and creative snack ideas on social media. Reposting UGC can build a strong community and foster brand loyalty.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Packaging Design and Branding:</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Focus on visually appealing and distinctive packaging to attract attention on store shelves and reinforce brand identity.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Public Relations (PR):</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Engage in PR activities to create a positive brand image. Participate in community events, sponsor local initiatives, and highlight any philanthropic endeavors.</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Customer Reviews and Testimonials: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Highlight positive customer reviews and testimonials on the website and social media to build trust and credibility.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Market Research:</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Continuously conduct market research to understand customer preferences, identify emerging trends, and adapt marketing strategies accordingly.</a:t>
            </a:r>
            <a:endParaRPr kumimoji="0" lang="en-US" sz="1000" b="0" i="0" u="none" strike="noStrike" cap="none" normalizeH="0" baseline="0" dirty="0" smtClean="0">
              <a:ln>
                <a:noFill/>
              </a:ln>
              <a:solidFill>
                <a:schemeClr val="tx1"/>
              </a:solidFill>
              <a:effectLst/>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1000" b="1" i="0" u="none" strike="noStrike" cap="none" normalizeH="0" baseline="0" dirty="0" smtClean="0">
                <a:ln>
                  <a:noFill/>
                </a:ln>
                <a:solidFill>
                  <a:schemeClr val="tx1"/>
                </a:solidFill>
                <a:effectLst/>
                <a:ea typeface="Times New Roman" pitchFamily="18" charset="0"/>
                <a:cs typeface="Segoe UI" pitchFamily="34" charset="0"/>
              </a:rPr>
              <a:t>Customer Feedback and Engagement:</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Listen to customer feedback and respond promptly to queries and concerns. Engage with customers on social media and create a personalized experience.</a:t>
            </a:r>
            <a:endParaRPr kumimoji="0" lang="en-US" sz="10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000" b="0" i="0" u="none" strike="noStrike" cap="none" normalizeH="0" baseline="0" dirty="0" smtClean="0">
                <a:ln>
                  <a:noFill/>
                </a:ln>
                <a:solidFill>
                  <a:schemeClr val="tx1"/>
                </a:solidFill>
                <a:effectLst/>
                <a:ea typeface="Times New Roman" pitchFamily="18" charset="0"/>
                <a:cs typeface="Segoe UI" pitchFamily="34" charset="0"/>
              </a:rPr>
              <a:t>By adopting a mix of these marketing strategies, </a:t>
            </a:r>
            <a:r>
              <a:rPr kumimoji="0" lang="en-US" sz="1000" b="0" i="0" u="none" strike="noStrike" cap="none" normalizeH="0" baseline="0" dirty="0" err="1" smtClean="0">
                <a:ln>
                  <a:noFill/>
                </a:ln>
                <a:solidFill>
                  <a:schemeClr val="tx1"/>
                </a:solidFill>
                <a:effectLst/>
                <a:ea typeface="Times New Roman" pitchFamily="18" charset="0"/>
                <a:cs typeface="Segoe UI" pitchFamily="34" charset="0"/>
              </a:rPr>
              <a:t>Haldiram's</a:t>
            </a:r>
            <a:r>
              <a:rPr kumimoji="0" lang="en-US" sz="1000" b="0" i="0" u="none" strike="noStrike" cap="none" normalizeH="0" baseline="0" dirty="0" smtClean="0">
                <a:ln>
                  <a:noFill/>
                </a:ln>
                <a:solidFill>
                  <a:schemeClr val="tx1"/>
                </a:solidFill>
                <a:effectLst/>
                <a:ea typeface="Times New Roman" pitchFamily="18" charset="0"/>
                <a:cs typeface="Segoe UI" pitchFamily="34" charset="0"/>
              </a:rPr>
              <a:t> can strengthen its brand presence, connect with its audience, and continue to be a top choice for Indian snacks and sweets. It's crucial to monitor the effectiveness of each strategy and make data-driven decisions to optimize marketing efforts for the best results.</a:t>
            </a:r>
            <a:endParaRPr kumimoji="0" lang="en-US" sz="1000" b="0" i="0" u="none" strike="noStrike" cap="none" normalizeH="0" baseline="0" dirty="0" smtClean="0">
              <a:ln>
                <a:noFill/>
              </a:ln>
              <a:solidFill>
                <a:schemeClr val="tx1"/>
              </a:solidFill>
              <a:effectLst/>
              <a:cs typeface="Arial" pitchFamily="34" charset="0"/>
            </a:endParaRPr>
          </a:p>
        </p:txBody>
      </p:sp>
      <p:sp>
        <p:nvSpPr>
          <p:cNvPr id="59393" name="AutoShape 1" descr="User"/>
          <p:cNvSpPr>
            <a:spLocks noChangeAspect="1" noChangeArrowheads="1"/>
          </p:cNvSpPr>
          <p:nvPr/>
        </p:nvSpPr>
        <p:spPr bwMode="auto">
          <a:xfrm>
            <a:off x="0" y="457200"/>
            <a:ext cx="365125" cy="3651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ChangeArrowheads="1"/>
          </p:cNvSpPr>
          <p:nvPr/>
        </p:nvSpPr>
        <p:spPr bwMode="auto">
          <a:xfrm>
            <a:off x="0" y="35486"/>
            <a:ext cx="9144000"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14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Reflecting on the content ideas and marketing strategies for </a:t>
            </a:r>
            <a:r>
              <a:rPr kumimoji="0" lang="en-US" sz="1400" b="1"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14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there are undoubtedly challenges encountered and valuable lessons learned:</a:t>
            </a:r>
            <a:endParaRPr kumimoji="0" lang="en-US" sz="14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endPar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sz="800" b="1" i="0" u="sng" strike="noStrike" cap="none" normalizeH="0" baseline="0" dirty="0" smtClean="0">
                <a:ln>
                  <a:noFill/>
                </a:ln>
                <a:solidFill>
                  <a:schemeClr val="tx1"/>
                </a:solidFill>
                <a:effectLst/>
                <a:latin typeface="Copperplate Gothic Light" pitchFamily="34" charset="0"/>
                <a:ea typeface="Times New Roman" pitchFamily="18" charset="0"/>
                <a:cs typeface="Segoe UI" pitchFamily="34" charset="0"/>
              </a:rPr>
              <a:t>Content Ideas:</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sz="800" b="1" i="0" u="sng" strike="noStrike" cap="none" normalizeH="0" baseline="0" dirty="0" smtClean="0">
              <a:ln>
                <a:noFill/>
              </a:ln>
              <a:solidFill>
                <a:schemeClr val="tx1"/>
              </a:solidFill>
              <a:effectLst/>
              <a:latin typeface="Copperplate Gothic Light"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Challenges: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The main challenge with content ideas for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is to strike a balance between promoting the products while also providing valuable and engaging content to the audience. The content must be creative, authentic, and relevant to the brand and its target audience.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Lessons Learned:</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It is crucial to understand the preferences and interests of the target audience through market research and customer feedback. Incorporating user-generated content can add authenticity to the content and foster a sense of community around the brand. Additionally, being consistent with content creation and maintaining a diverse mix of formats can keep the audience engaged.</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800" b="1" i="0" u="sng" strike="noStrike" cap="none" normalizeH="0" baseline="0" dirty="0" smtClean="0">
              <a:ln>
                <a:noFill/>
              </a:ln>
              <a:solidFill>
                <a:schemeClr val="tx1"/>
              </a:solidFill>
              <a:effectLst/>
              <a:latin typeface="Copperplate Gothic Light" pitchFamily="34" charset="0"/>
              <a:ea typeface="Times New Roman" pitchFamily="18" charset="0"/>
              <a:cs typeface="Segoe U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800" b="1" i="0" u="sng" strike="noStrike" cap="none" normalizeH="0" baseline="0" dirty="0" smtClean="0">
                <a:ln>
                  <a:noFill/>
                </a:ln>
                <a:solidFill>
                  <a:schemeClr val="tx1"/>
                </a:solidFill>
                <a:effectLst/>
                <a:latin typeface="Copperplate Gothic Light" pitchFamily="34" charset="0"/>
                <a:ea typeface="Times New Roman" pitchFamily="18" charset="0"/>
                <a:cs typeface="Segoe UI" pitchFamily="34" charset="0"/>
              </a:rPr>
              <a:t>Marketing Strategies:</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800" b="1" i="0" u="sng" strike="noStrike" cap="none" normalizeH="0" baseline="0" dirty="0" smtClean="0">
              <a:ln>
                <a:noFill/>
              </a:ln>
              <a:solidFill>
                <a:schemeClr val="tx1"/>
              </a:solidFill>
              <a:effectLst/>
              <a:latin typeface="Copperplate Gothic Light"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Challenges: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One of the major challenges faced by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in implementing marketing strategies is the competition in the Indian snacks and sweets market. The industry is highly competitive with both local and international brands vying for consumer attention. Standing out in such a crowded space can be challenging.</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Lessons Learned:</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Differentiation and innovation are key to success in a competitive market.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should focus on showcasing its unique offerings, cultural heritage, and high-quality products. Strategic partnerships and collaborations can help extend the brand's reach and tap into new customer segments. Regularly analyzing marketing data and adjusting strategies based on insights can lead to more effective campaigns.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800" b="1" i="0" u="sng" strike="noStrike" cap="none" normalizeH="0" baseline="0" dirty="0" smtClean="0">
                <a:ln>
                  <a:noFill/>
                </a:ln>
                <a:solidFill>
                  <a:schemeClr val="tx1"/>
                </a:solidFill>
                <a:effectLst/>
                <a:latin typeface="Copperplate Gothic Light" pitchFamily="34" charset="0"/>
                <a:ea typeface="Times New Roman" pitchFamily="18" charset="0"/>
                <a:cs typeface="Segoe UI" pitchFamily="34" charset="0"/>
              </a:rPr>
              <a:t>Overall Lessons Learned:</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800" b="1" i="0" u="sng" strike="noStrike" cap="none" normalizeH="0" baseline="0" dirty="0" smtClean="0">
              <a:ln>
                <a:noFill/>
              </a:ln>
              <a:solidFill>
                <a:schemeClr val="tx1"/>
              </a:solidFill>
              <a:effectLst/>
              <a:latin typeface="Copperplate Gothic Light"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Understanding the Audience:</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Knowing the target audience's preferences, behaviors, and pain points is essential for creating content and marketing strategies that resonate with them.</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Adapting to Trends: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The marketing landscape, especially in the digital realm, is constantly evolving. Staying updated with the latest trends and technologies helps in staying relevant and reaching the audience through the right channels.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Authenticity and Transparency:</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Customers value authenticity and transparency in brands. Being genuine and honest in communications helps build trust and long-term relationships with customers.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Consistency and Persistence:</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Building a strong brand presence takes time and consistent effort. Being persistent with marketing initiatives and content creation is necessary for sustainable growth.</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Feedback and Adaptation:</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Listening to customer feedback, analyzing marketing performance metrics, and adapting strategies accordingly are crucial for continuous improvement and staying ahead in the market.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Cultural Relevance:</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For a brand like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which is deeply rooted in Indian culture, aligning marketing efforts with cultural values and traditions can enhance brand appeal and emotional connections with customers.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Wingdings" pitchFamily="2" charset="2"/>
              <a:buChar char="§"/>
              <a:tabLst>
                <a:tab pos="457200" algn="l"/>
              </a:tabLst>
            </a:pPr>
            <a:r>
              <a:rPr kumimoji="0" lang="en-US" sz="800" b="1"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Omni-Channel Approach:</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An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omni</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-channel approach, where marketing efforts are integrated across multiple platforms, allows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to reach a wider audience and provide a seamless customer experience.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In conclusion, content ideas and marketing strategies for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should be customer-centric, creative, and adaptable. By understanding the challenges and lessons learned, </a:t>
            </a:r>
            <a:r>
              <a:rPr kumimoji="0" lang="en-US" sz="800" b="0" i="0" u="none" strike="noStrike" cap="none" normalizeH="0" baseline="0" dirty="0" err="1" smtClean="0">
                <a:ln>
                  <a:noFill/>
                </a:ln>
                <a:solidFill>
                  <a:schemeClr val="tx1"/>
                </a:solidFill>
                <a:effectLst/>
                <a:latin typeface="Segoe UI" pitchFamily="34" charset="0"/>
                <a:ea typeface="Times New Roman" pitchFamily="18" charset="0"/>
                <a:cs typeface="Segoe UI" pitchFamily="34" charset="0"/>
              </a:rPr>
              <a:t>Haldiram's</a:t>
            </a:r>
            <a:r>
              <a:rPr kumimoji="0" lang="en-US" sz="800" b="0" i="0" u="none" strike="noStrike" cap="none" normalizeH="0" baseline="0" dirty="0" smtClean="0">
                <a:ln>
                  <a:noFill/>
                </a:ln>
                <a:solidFill>
                  <a:schemeClr val="tx1"/>
                </a:solidFill>
                <a:effectLst/>
                <a:latin typeface="Segoe UI" pitchFamily="34" charset="0"/>
                <a:ea typeface="Times New Roman" pitchFamily="18" charset="0"/>
                <a:cs typeface="Segoe UI" pitchFamily="34" charset="0"/>
              </a:rPr>
              <a:t> can craft effective marketing campaigns that not only promote their products but also resonate with their audience and foster brand loyalty.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216251" y="86375"/>
            <a:ext cx="87813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dirty="0">
                <a:solidFill>
                  <a:schemeClr val="accent1">
                    <a:lumMod val="75000"/>
                  </a:schemeClr>
                </a:solidFill>
                <a:latin typeface="Arial"/>
                <a:ea typeface="Arial"/>
                <a:cs typeface="Arial"/>
                <a:sym typeface="Arial"/>
              </a:rPr>
              <a:t>Part 4: Content Creation and </a:t>
            </a:r>
            <a:r>
              <a:rPr lang="en-GB" sz="1400" b="1" i="0" u="none" strike="noStrike" cap="none" dirty="0" err="1">
                <a:solidFill>
                  <a:schemeClr val="accent1">
                    <a:lumMod val="75000"/>
                  </a:schemeClr>
                </a:solidFill>
                <a:latin typeface="Arial"/>
                <a:ea typeface="Arial"/>
                <a:cs typeface="Arial"/>
                <a:sym typeface="Arial"/>
              </a:rPr>
              <a:t>Curation</a:t>
            </a:r>
            <a:r>
              <a:rPr lang="en-GB" sz="14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400" b="0" i="0" u="none" strike="noStrike" cap="none" dirty="0">
              <a:solidFill>
                <a:schemeClr val="accent1">
                  <a:lumMod val="75000"/>
                </a:schemeClr>
              </a:solidFill>
              <a:latin typeface="Arial"/>
              <a:ea typeface="Arial"/>
              <a:cs typeface="Arial"/>
              <a:sym typeface="Arial"/>
            </a:endParaRPr>
          </a:p>
        </p:txBody>
      </p:sp>
      <p:sp>
        <p:nvSpPr>
          <p:cNvPr id="110" name="Google Shape;110;p22"/>
          <p:cNvSpPr txBox="1"/>
          <p:nvPr/>
        </p:nvSpPr>
        <p:spPr>
          <a:xfrm>
            <a:off x="0" y="667564"/>
            <a:ext cx="91440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smtClean="0">
                <a:solidFill>
                  <a:srgbClr val="000000"/>
                </a:solidFill>
                <a:latin typeface="Arial"/>
                <a:ea typeface="Arial"/>
                <a:cs typeface="Arial"/>
                <a:sym typeface="Arial"/>
              </a:rPr>
              <a:t>Format 1: Blog </a:t>
            </a:r>
            <a:r>
              <a:rPr lang="en-GB" sz="1400" b="1" dirty="0" smtClean="0">
                <a:solidFill>
                  <a:srgbClr val="000000"/>
                </a:solidFill>
                <a:latin typeface="Arial"/>
                <a:ea typeface="Arial"/>
                <a:cs typeface="Arial"/>
                <a:sym typeface="Arial"/>
              </a:rPr>
              <a:t>A</a:t>
            </a:r>
            <a:r>
              <a:rPr lang="en-GB" sz="1400" b="1" i="0" u="none" strike="noStrike" cap="none" dirty="0" smtClean="0">
                <a:solidFill>
                  <a:srgbClr val="000000"/>
                </a:solidFill>
                <a:latin typeface="Arial"/>
                <a:ea typeface="Arial"/>
                <a:cs typeface="Arial"/>
                <a:sym typeface="Arial"/>
              </a:rPr>
              <a:t>rticle</a:t>
            </a: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 name="Picture 3" descr="20230724_132855_0000.png"/>
          <p:cNvPicPr>
            <a:picLocks noChangeAspect="1"/>
          </p:cNvPicPr>
          <p:nvPr/>
        </p:nvPicPr>
        <p:blipFill>
          <a:blip r:embed="rId3"/>
          <a:stretch>
            <a:fillRect/>
          </a:stretch>
        </p:blipFill>
        <p:spPr>
          <a:xfrm>
            <a:off x="2574387" y="858128"/>
            <a:ext cx="5240216" cy="410776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99" y="132495"/>
            <a:ext cx="1516762" cy="307777"/>
          </a:xfrm>
          <a:prstGeom prst="rect">
            <a:avLst/>
          </a:prstGeom>
        </p:spPr>
        <p:txBody>
          <a:bodyPr wrap="none">
            <a:spAutoFit/>
          </a:bodyPr>
          <a:lstStyle/>
          <a:p>
            <a:pPr lvl="0">
              <a:buClr>
                <a:srgbClr val="000000"/>
              </a:buClr>
              <a:buSzPts val="1400"/>
            </a:pPr>
            <a:r>
              <a:rPr lang="en-GB" sz="1400" b="1" dirty="0" smtClean="0">
                <a:solidFill>
                  <a:srgbClr val="000000"/>
                </a:solidFill>
                <a:latin typeface="Arial"/>
                <a:ea typeface="Arial"/>
                <a:cs typeface="Arial"/>
                <a:sym typeface="Arial"/>
              </a:rPr>
              <a:t>Format 2: video</a:t>
            </a:r>
            <a:endParaRPr lang="en-GB" sz="1400" b="1" dirty="0">
              <a:solidFill>
                <a:srgbClr val="000000"/>
              </a:solidFill>
              <a:latin typeface="Arial"/>
              <a:ea typeface="Arial"/>
              <a:cs typeface="Arial"/>
              <a:sym typeface="Arial"/>
            </a:endParaRPr>
          </a:p>
        </p:txBody>
      </p:sp>
      <p:sp>
        <p:nvSpPr>
          <p:cNvPr id="18434" name="AutoShape 2" descr="blob:https://web.whatsapp.com/1d5b3f04-ebf8-4e47-b2e0-2ff8ff89126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6" name="AutoShape 4" descr="blob:https://web.whatsapp.com/1d5b3f04-ebf8-4e47-b2e0-2ff8ff89126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38" name="AutoShape 6" descr="blob:https://web.whatsapp.com/1d5b3f04-ebf8-4e47-b2e0-2ff8ff89126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440" name="AutoShape 8" descr="blob:https://web.whatsapp.com/1d5b3f04-ebf8-4e47-b2e0-2ff8ff89126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WhatsApp Image 2023-07-28 at 10.23.35 AM.jpeg"/>
          <p:cNvPicPr>
            <a:picLocks noChangeAspect="1"/>
          </p:cNvPicPr>
          <p:nvPr/>
        </p:nvPicPr>
        <p:blipFill>
          <a:blip r:embed="rId2"/>
          <a:stretch>
            <a:fillRect/>
          </a:stretch>
        </p:blipFill>
        <p:spPr>
          <a:xfrm>
            <a:off x="1236505" y="670093"/>
            <a:ext cx="2428075" cy="3725919"/>
          </a:xfrm>
          <a:prstGeom prst="rect">
            <a:avLst/>
          </a:prstGeom>
          <a:ln w="228600" cap="sq" cmpd="thickThin">
            <a:solidFill>
              <a:srgbClr val="000000"/>
            </a:solidFill>
            <a:prstDash val="solid"/>
            <a:miter lim="800000"/>
          </a:ln>
          <a:effectLst>
            <a:innerShdw blurRad="76200">
              <a:srgbClr val="000000"/>
            </a:innerShdw>
          </a:effectLst>
        </p:spPr>
      </p:pic>
      <p:sp>
        <p:nvSpPr>
          <p:cNvPr id="9" name="TextBox 8"/>
          <p:cNvSpPr txBox="1"/>
          <p:nvPr/>
        </p:nvSpPr>
        <p:spPr>
          <a:xfrm>
            <a:off x="286186" y="4589502"/>
            <a:ext cx="3901905" cy="553998"/>
          </a:xfrm>
          <a:prstGeom prst="rect">
            <a:avLst/>
          </a:prstGeom>
          <a:noFill/>
        </p:spPr>
        <p:txBody>
          <a:bodyPr wrap="square" rtlCol="0">
            <a:spAutoFit/>
          </a:bodyPr>
          <a:lstStyle/>
          <a:p>
            <a:r>
              <a:rPr lang="en-US" sz="1000" dirty="0" smtClean="0">
                <a:hlinkClick r:id="rId3"/>
              </a:rPr>
              <a:t>https://m.facebook.com/story.php?story_fbid=pfbid02Ei8dKLYABciSZbjq86MWiehhgump4qGNt41HEfuxnVeNsvracYAED6jSxE6dMHkSl&amp;id=100095452740355&amp;mibextid=2JQ9oc</a:t>
            </a:r>
            <a:endParaRPr lang="en-US" sz="1000" dirty="0"/>
          </a:p>
        </p:txBody>
      </p:sp>
      <p:pic>
        <p:nvPicPr>
          <p:cNvPr id="10" name="Picture 9" descr="WhatsApp Image 2023-07-28 at 10.53.04 AM.jpeg">
            <a:hlinkClick r:id="rId3"/>
          </p:cNvPr>
          <p:cNvPicPr>
            <a:picLocks noChangeAspect="1"/>
          </p:cNvPicPr>
          <p:nvPr/>
        </p:nvPicPr>
        <p:blipFill>
          <a:blip r:embed="rId4"/>
          <a:stretch>
            <a:fillRect/>
          </a:stretch>
        </p:blipFill>
        <p:spPr>
          <a:xfrm>
            <a:off x="5627420" y="663114"/>
            <a:ext cx="2314575" cy="3671561"/>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p:cNvSpPr txBox="1"/>
          <p:nvPr/>
        </p:nvSpPr>
        <p:spPr>
          <a:xfrm>
            <a:off x="5039670" y="4634821"/>
            <a:ext cx="3643640" cy="430887"/>
          </a:xfrm>
          <a:prstGeom prst="rect">
            <a:avLst/>
          </a:prstGeom>
          <a:noFill/>
        </p:spPr>
        <p:txBody>
          <a:bodyPr wrap="square" rtlCol="0">
            <a:spAutoFit/>
          </a:bodyPr>
          <a:lstStyle/>
          <a:p>
            <a:r>
              <a:rPr lang="en-US" sz="1100" dirty="0" smtClean="0">
                <a:hlinkClick r:id="rId3"/>
              </a:rPr>
              <a:t>https://www.instagram.com/reel/CvOn_HpIvTK/?igshid=MzRlODBiNWFlZA==</a:t>
            </a:r>
            <a:endParaRPr lang="en-US" sz="11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201" y="230217"/>
            <a:ext cx="5684569" cy="338554"/>
          </a:xfrm>
          <a:prstGeom prst="rect">
            <a:avLst/>
          </a:prstGeom>
        </p:spPr>
        <p:txBody>
          <a:bodyPr wrap="none">
            <a:spAutoFit/>
          </a:bodyPr>
          <a:lstStyle/>
          <a:p>
            <a:pPr lvl="0">
              <a:buClr>
                <a:srgbClr val="000000"/>
              </a:buClr>
              <a:buSzPts val="1400"/>
            </a:pPr>
            <a:r>
              <a:rPr lang="en-GB" sz="1600" b="1" dirty="0" smtClean="0">
                <a:solidFill>
                  <a:srgbClr val="000000"/>
                </a:solidFill>
                <a:latin typeface="Arial"/>
                <a:ea typeface="Arial"/>
                <a:cs typeface="Arial"/>
                <a:sym typeface="Arial"/>
              </a:rPr>
              <a:t>Format 3: </a:t>
            </a:r>
            <a:r>
              <a:rPr lang="en-GB" sz="1600" b="1" dirty="0" err="1" smtClean="0">
                <a:solidFill>
                  <a:srgbClr val="000000"/>
                </a:solidFill>
                <a:latin typeface="Arial"/>
                <a:ea typeface="Arial"/>
                <a:cs typeface="Arial"/>
                <a:sym typeface="Arial"/>
              </a:rPr>
              <a:t>Instagram</a:t>
            </a:r>
            <a:r>
              <a:rPr lang="en-GB" sz="1600" b="1" dirty="0" smtClean="0">
                <a:solidFill>
                  <a:srgbClr val="000000"/>
                </a:solidFill>
                <a:latin typeface="Arial"/>
                <a:ea typeface="Arial"/>
                <a:cs typeface="Arial"/>
                <a:sym typeface="Arial"/>
              </a:rPr>
              <a:t> </a:t>
            </a:r>
            <a:r>
              <a:rPr lang="en-GB" sz="1600" b="1" dirty="0" smtClean="0">
                <a:solidFill>
                  <a:srgbClr val="000000"/>
                </a:solidFill>
                <a:latin typeface="Arial"/>
                <a:ea typeface="Arial"/>
                <a:cs typeface="Arial"/>
                <a:sym typeface="Arial"/>
              </a:rPr>
              <a:t>Post </a:t>
            </a:r>
            <a:r>
              <a:rPr lang="en-GB" sz="1600" b="1" dirty="0" smtClean="0">
                <a:solidFill>
                  <a:schemeClr val="accent6">
                    <a:lumMod val="75000"/>
                  </a:schemeClr>
                </a:solidFill>
                <a:latin typeface="Arial"/>
                <a:ea typeface="Arial"/>
                <a:cs typeface="Arial"/>
                <a:sym typeface="Arial"/>
              </a:rPr>
              <a:t>(</a:t>
            </a:r>
            <a:r>
              <a:rPr lang="en-GB" sz="1600" b="1" dirty="0" err="1" smtClean="0">
                <a:solidFill>
                  <a:schemeClr val="accent6">
                    <a:lumMod val="75000"/>
                  </a:schemeClr>
                </a:solidFill>
                <a:latin typeface="Arial"/>
                <a:ea typeface="Arial"/>
                <a:cs typeface="Arial"/>
                <a:sym typeface="Arial"/>
              </a:rPr>
              <a:t>Instagram</a:t>
            </a:r>
            <a:r>
              <a:rPr lang="en-GB" sz="1600" b="1" dirty="0" smtClean="0">
                <a:solidFill>
                  <a:schemeClr val="accent6">
                    <a:lumMod val="75000"/>
                  </a:schemeClr>
                </a:solidFill>
                <a:latin typeface="Arial"/>
                <a:ea typeface="Arial"/>
                <a:cs typeface="Arial"/>
                <a:sym typeface="Arial"/>
              </a:rPr>
              <a:t> </a:t>
            </a:r>
            <a:r>
              <a:rPr lang="en-GB" sz="1600" b="1" dirty="0" smtClean="0">
                <a:solidFill>
                  <a:schemeClr val="accent6">
                    <a:lumMod val="75000"/>
                  </a:schemeClr>
                </a:solidFill>
                <a:latin typeface="Arial"/>
                <a:ea typeface="Arial"/>
                <a:cs typeface="Arial"/>
                <a:sym typeface="Arial"/>
              </a:rPr>
              <a:t>ID: </a:t>
            </a:r>
            <a:r>
              <a:rPr lang="en-GB" sz="1600" dirty="0" err="1" smtClean="0">
                <a:solidFill>
                  <a:schemeClr val="accent6">
                    <a:lumMod val="75000"/>
                  </a:schemeClr>
                </a:solidFill>
                <a:latin typeface="Arial"/>
                <a:ea typeface="Arial"/>
                <a:cs typeface="Arial"/>
                <a:sym typeface="Arial"/>
              </a:rPr>
              <a:t>haldirams</a:t>
            </a:r>
            <a:r>
              <a:rPr lang="en-GB" sz="1600" dirty="0" err="1" smtClean="0">
                <a:solidFill>
                  <a:schemeClr val="accent6">
                    <a:lumMod val="75000"/>
                  </a:schemeClr>
                </a:solidFill>
                <a:latin typeface="Arial"/>
                <a:ea typeface="Arial"/>
                <a:cs typeface="Arial"/>
                <a:sym typeface="Arial"/>
              </a:rPr>
              <a:t>_page</a:t>
            </a:r>
            <a:r>
              <a:rPr lang="en-GB" sz="1600" dirty="0" smtClean="0">
                <a:solidFill>
                  <a:schemeClr val="accent6">
                    <a:lumMod val="75000"/>
                  </a:schemeClr>
                </a:solidFill>
                <a:latin typeface="Arial"/>
                <a:ea typeface="Arial"/>
                <a:cs typeface="Arial"/>
                <a:sym typeface="Arial"/>
              </a:rPr>
              <a:t>)</a:t>
            </a:r>
            <a:endParaRPr lang="en-GB" sz="1600" dirty="0">
              <a:solidFill>
                <a:srgbClr val="000000"/>
              </a:solidFill>
              <a:latin typeface="Arial"/>
              <a:ea typeface="Arial"/>
              <a:cs typeface="Arial"/>
              <a:sym typeface="Arial"/>
            </a:endParaRPr>
          </a:p>
        </p:txBody>
      </p:sp>
      <p:pic>
        <p:nvPicPr>
          <p:cNvPr id="5" name="Picture 4" descr="WhatsApp Image 2023-07-28 at 10.25.09 AM.jpeg"/>
          <p:cNvPicPr>
            <a:picLocks noChangeAspect="1"/>
          </p:cNvPicPr>
          <p:nvPr/>
        </p:nvPicPr>
        <p:blipFill>
          <a:blip r:embed="rId2"/>
          <a:stretch>
            <a:fillRect/>
          </a:stretch>
        </p:blipFill>
        <p:spPr>
          <a:xfrm>
            <a:off x="638844" y="788758"/>
            <a:ext cx="2620888" cy="3705581"/>
          </a:xfrm>
          <a:prstGeom prst="rect">
            <a:avLst/>
          </a:prstGeom>
          <a:ln w="88900" cap="sq" cmpd="thickThin">
            <a:solidFill>
              <a:srgbClr val="000000"/>
            </a:solidFill>
            <a:prstDash val="solid"/>
            <a:miter lim="800000"/>
          </a:ln>
          <a:effectLst>
            <a:innerShdw blurRad="76200">
              <a:srgbClr val="000000"/>
            </a:innerShdw>
          </a:effectLst>
        </p:spPr>
      </p:pic>
      <p:sp>
        <p:nvSpPr>
          <p:cNvPr id="7" name="Rectangle 6"/>
          <p:cNvSpPr/>
          <p:nvPr/>
        </p:nvSpPr>
        <p:spPr>
          <a:xfrm>
            <a:off x="115172" y="4593916"/>
            <a:ext cx="3605249" cy="461665"/>
          </a:xfrm>
          <a:prstGeom prst="rect">
            <a:avLst/>
          </a:prstGeom>
        </p:spPr>
        <p:txBody>
          <a:bodyPr wrap="square">
            <a:spAutoFit/>
          </a:bodyPr>
          <a:lstStyle/>
          <a:p>
            <a:r>
              <a:rPr lang="en-US" sz="1200" dirty="0" smtClean="0">
                <a:hlinkClick r:id="rId3"/>
              </a:rPr>
              <a:t>https://www.instagram.com/reel/CvIWm9kIsL4/?igshid=MzRlODBiNWFlZA==</a:t>
            </a:r>
            <a:endParaRPr lang="en-US" sz="1200" dirty="0"/>
          </a:p>
        </p:txBody>
      </p:sp>
      <p:pic>
        <p:nvPicPr>
          <p:cNvPr id="8" name="Picture 7" descr="WhatsApp Image 2023-07-28 at 10.24.39 AM.jpeg"/>
          <p:cNvPicPr>
            <a:picLocks noChangeAspect="1"/>
          </p:cNvPicPr>
          <p:nvPr/>
        </p:nvPicPr>
        <p:blipFill>
          <a:blip r:embed="rId4"/>
          <a:stretch>
            <a:fillRect/>
          </a:stretch>
        </p:blipFill>
        <p:spPr>
          <a:xfrm>
            <a:off x="5905207" y="590572"/>
            <a:ext cx="2411433" cy="37571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Rectangle 8"/>
          <p:cNvSpPr/>
          <p:nvPr/>
        </p:nvSpPr>
        <p:spPr>
          <a:xfrm>
            <a:off x="5409618" y="4531095"/>
            <a:ext cx="3538938" cy="461665"/>
          </a:xfrm>
          <a:prstGeom prst="rect">
            <a:avLst/>
          </a:prstGeom>
        </p:spPr>
        <p:txBody>
          <a:bodyPr wrap="square">
            <a:spAutoFit/>
          </a:bodyPr>
          <a:lstStyle/>
          <a:p>
            <a:r>
              <a:rPr lang="en-US" sz="1200" dirty="0" smtClean="0">
                <a:hlinkClick r:id="rId3"/>
              </a:rPr>
              <a:t>https://www.instagram.com/p/CvOfOV8xNxj/?igshid=MzRlODBiNWFlZA==</a:t>
            </a:r>
            <a:endParaRPr lang="en-US" sz="1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0" y="653236"/>
            <a:ext cx="7610100" cy="714011"/>
          </a:xfrm>
          <a:prstGeom prst="rect">
            <a:avLst/>
          </a:prstGeom>
          <a:noFill/>
          <a:ln>
            <a:noFill/>
          </a:ln>
        </p:spPr>
        <p:txBody>
          <a:bodyPr spcFirstLastPara="1" wrap="square" lIns="91425" tIns="91425" rIns="91425" bIns="91425" anchor="t" anchorCtr="0">
            <a:spAutoFit/>
          </a:bodyPr>
          <a:lstStyle/>
          <a:p>
            <a:pPr marL="0" marR="0" lvl="0" indent="0" rtl="0">
              <a:lnSpc>
                <a:spcPct val="115000"/>
              </a:lnSpc>
              <a:spcBef>
                <a:spcPts val="0"/>
              </a:spcBef>
              <a:spcAft>
                <a:spcPts val="0"/>
              </a:spcAft>
              <a:buClr>
                <a:srgbClr val="000000"/>
              </a:buClr>
              <a:buSzPts val="2900"/>
              <a:buFont typeface="Arial"/>
              <a:buNone/>
            </a:pPr>
            <a:r>
              <a:rPr lang="en-GB" sz="1600" b="1" i="0" u="none" strike="noStrike" cap="none" dirty="0" err="1">
                <a:latin typeface="Arial"/>
                <a:ea typeface="Arial"/>
                <a:cs typeface="Arial"/>
                <a:sym typeface="Arial"/>
              </a:rPr>
              <a:t>Instagram</a:t>
            </a:r>
            <a:r>
              <a:rPr lang="en-GB" sz="1600" b="1" i="0" u="none" strike="noStrike" cap="none" dirty="0">
                <a:latin typeface="Arial"/>
                <a:ea typeface="Arial"/>
                <a:cs typeface="Arial"/>
                <a:sym typeface="Arial"/>
              </a:rPr>
              <a:t> Story</a:t>
            </a:r>
            <a:endParaRPr sz="1600" b="1" i="0" u="none" strike="noStrike" cap="none" dirty="0">
              <a:latin typeface="Arial"/>
              <a:ea typeface="Arial"/>
              <a:cs typeface="Arial"/>
              <a:sym typeface="Arial"/>
            </a:endParaRPr>
          </a:p>
          <a:p>
            <a:pPr marL="0" marR="0" lvl="0" indent="0" rtl="0">
              <a:lnSpc>
                <a:spcPct val="100000"/>
              </a:lnSpc>
              <a:spcBef>
                <a:spcPts val="0"/>
              </a:spcBef>
              <a:spcAft>
                <a:spcPts val="0"/>
              </a:spcAft>
              <a:buClr>
                <a:srgbClr val="000000"/>
              </a:buClr>
              <a:buSzPts val="2700"/>
              <a:buFont typeface="Arial"/>
              <a:buNone/>
            </a:pPr>
            <a:endParaRPr sz="1600" b="0" i="0" u="none" strike="noStrike" cap="none" dirty="0">
              <a:solidFill>
                <a:srgbClr val="000000"/>
              </a:solidFill>
              <a:latin typeface="Arial"/>
              <a:ea typeface="Arial"/>
              <a:cs typeface="Arial"/>
              <a:sym typeface="Arial"/>
            </a:endParaRPr>
          </a:p>
        </p:txBody>
      </p:sp>
      <p:sp>
        <p:nvSpPr>
          <p:cNvPr id="117" name="Google Shape;117;p23"/>
          <p:cNvSpPr txBox="1"/>
          <p:nvPr/>
        </p:nvSpPr>
        <p:spPr>
          <a:xfrm>
            <a:off x="188330" y="86375"/>
            <a:ext cx="87813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dirty="0">
                <a:solidFill>
                  <a:schemeClr val="accent1">
                    <a:lumMod val="75000"/>
                  </a:schemeClr>
                </a:solidFill>
                <a:latin typeface="Arial"/>
                <a:ea typeface="Arial"/>
                <a:cs typeface="Arial"/>
                <a:sym typeface="Arial"/>
              </a:rPr>
              <a:t>Part 4: Content Creation and </a:t>
            </a:r>
            <a:r>
              <a:rPr lang="en-GB" sz="1400" b="1" i="0" u="none" strike="noStrike" cap="none" dirty="0" err="1">
                <a:solidFill>
                  <a:schemeClr val="accent1">
                    <a:lumMod val="75000"/>
                  </a:schemeClr>
                </a:solidFill>
                <a:latin typeface="Arial"/>
                <a:ea typeface="Arial"/>
                <a:cs typeface="Arial"/>
                <a:sym typeface="Arial"/>
              </a:rPr>
              <a:t>Curation</a:t>
            </a:r>
            <a:r>
              <a:rPr lang="en-GB" sz="14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400" b="0" i="0" u="none" strike="noStrike" cap="none" dirty="0">
              <a:solidFill>
                <a:schemeClr val="accent1">
                  <a:lumMod val="75000"/>
                </a:schemeClr>
              </a:solidFill>
              <a:latin typeface="Arial"/>
              <a:ea typeface="Arial"/>
              <a:cs typeface="Arial"/>
              <a:sym typeface="Arial"/>
            </a:endParaRPr>
          </a:p>
        </p:txBody>
      </p:sp>
      <p:pic>
        <p:nvPicPr>
          <p:cNvPr id="5" name="Picture 4" descr="WhatsApp Image 2023-07-28 at 10.25.40 AM.jpeg"/>
          <p:cNvPicPr>
            <a:picLocks noChangeAspect="1"/>
          </p:cNvPicPr>
          <p:nvPr/>
        </p:nvPicPr>
        <p:blipFill>
          <a:blip r:embed="rId3"/>
          <a:stretch>
            <a:fillRect/>
          </a:stretch>
        </p:blipFill>
        <p:spPr>
          <a:xfrm>
            <a:off x="284651" y="1216855"/>
            <a:ext cx="1452709" cy="2377440"/>
          </a:xfrm>
          <a:prstGeom prst="rect">
            <a:avLst/>
          </a:prstGeom>
          <a:ln>
            <a:noFill/>
          </a:ln>
          <a:effectLst>
            <a:outerShdw blurRad="190500" algn="tl" rotWithShape="0">
              <a:srgbClr val="000000">
                <a:alpha val="70000"/>
              </a:srgbClr>
            </a:outerShdw>
          </a:effectLst>
        </p:spPr>
      </p:pic>
      <p:sp>
        <p:nvSpPr>
          <p:cNvPr id="6" name="TextBox 5"/>
          <p:cNvSpPr txBox="1"/>
          <p:nvPr/>
        </p:nvSpPr>
        <p:spPr>
          <a:xfrm>
            <a:off x="133643" y="3784209"/>
            <a:ext cx="1716259" cy="1015663"/>
          </a:xfrm>
          <a:prstGeom prst="rect">
            <a:avLst/>
          </a:prstGeom>
          <a:noFill/>
        </p:spPr>
        <p:txBody>
          <a:bodyPr wrap="square" rtlCol="0">
            <a:spAutoFit/>
          </a:bodyPr>
          <a:lstStyle/>
          <a:p>
            <a:r>
              <a:rPr lang="en-US" sz="1000" dirty="0" smtClean="0">
                <a:hlinkClick r:id="rId4"/>
              </a:rPr>
              <a:t>https://www.instagram.com/s/aGlnaGxpZ2h0OjE4MjQyMTI0Mzg1MjA0ODA0?story_media_id=3156592935452251819_60995071476&amp;igshid=MzRlODBiNWFlZA==</a:t>
            </a:r>
            <a:endParaRPr lang="en-US" sz="1000" dirty="0"/>
          </a:p>
        </p:txBody>
      </p:sp>
      <p:pic>
        <p:nvPicPr>
          <p:cNvPr id="8" name="Picture 7" descr="WhatsApp Image 2023-07-28 at 10.27.14 AM.jpeg"/>
          <p:cNvPicPr>
            <a:picLocks noChangeAspect="1"/>
          </p:cNvPicPr>
          <p:nvPr/>
        </p:nvPicPr>
        <p:blipFill>
          <a:blip r:embed="rId5"/>
          <a:stretch>
            <a:fillRect/>
          </a:stretch>
        </p:blipFill>
        <p:spPr>
          <a:xfrm>
            <a:off x="2053863" y="1216855"/>
            <a:ext cx="2391527" cy="2518115"/>
          </a:xfrm>
          <a:prstGeom prst="rect">
            <a:avLst/>
          </a:prstGeom>
          <a:ln>
            <a:noFill/>
          </a:ln>
          <a:effectLst>
            <a:outerShdw blurRad="190500" algn="tl" rotWithShape="0">
              <a:srgbClr val="000000">
                <a:alpha val="70000"/>
              </a:srgbClr>
            </a:outerShdw>
          </a:effectLst>
        </p:spPr>
      </p:pic>
      <p:sp>
        <p:nvSpPr>
          <p:cNvPr id="9" name="TextBox 8"/>
          <p:cNvSpPr txBox="1"/>
          <p:nvPr/>
        </p:nvSpPr>
        <p:spPr>
          <a:xfrm>
            <a:off x="2082019" y="3924886"/>
            <a:ext cx="2384473" cy="707886"/>
          </a:xfrm>
          <a:prstGeom prst="rect">
            <a:avLst/>
          </a:prstGeom>
          <a:noFill/>
        </p:spPr>
        <p:txBody>
          <a:bodyPr wrap="square" rtlCol="0">
            <a:spAutoFit/>
          </a:bodyPr>
          <a:lstStyle/>
          <a:p>
            <a:r>
              <a:rPr lang="en-US" sz="1000" dirty="0" smtClean="0">
                <a:hlinkClick r:id="rId4"/>
              </a:rPr>
              <a:t>https://www.instagram.com/s/aGlnaGxpZ2h0OjE4MDI4MjI2MTA3NTEwMzkz?story_media_id=3152990544410937258_60995071476&amp;igshid=MzRlODBiNWFlZA==</a:t>
            </a:r>
            <a:endParaRPr lang="en-US" sz="1000" dirty="0"/>
          </a:p>
        </p:txBody>
      </p:sp>
      <p:pic>
        <p:nvPicPr>
          <p:cNvPr id="10" name="Picture 9" descr="WhatsApp Image 2023-07-28 at 10.59.34 AM.jpeg"/>
          <p:cNvPicPr>
            <a:picLocks noChangeAspect="1"/>
          </p:cNvPicPr>
          <p:nvPr/>
        </p:nvPicPr>
        <p:blipFill>
          <a:blip r:embed="rId6"/>
          <a:stretch>
            <a:fillRect/>
          </a:stretch>
        </p:blipFill>
        <p:spPr>
          <a:xfrm>
            <a:off x="4756195" y="1181687"/>
            <a:ext cx="1883756" cy="2567354"/>
          </a:xfrm>
          <a:prstGeom prst="rect">
            <a:avLst/>
          </a:prstGeom>
          <a:ln>
            <a:noFill/>
          </a:ln>
          <a:effectLst>
            <a:outerShdw blurRad="190500" algn="tl" rotWithShape="0">
              <a:srgbClr val="000000">
                <a:alpha val="70000"/>
              </a:srgbClr>
            </a:outerShdw>
          </a:effectLst>
        </p:spPr>
      </p:pic>
      <p:sp>
        <p:nvSpPr>
          <p:cNvPr id="11" name="TextBox 10">
            <a:hlinkClick r:id="rId4"/>
          </p:cNvPr>
          <p:cNvSpPr txBox="1"/>
          <p:nvPr/>
        </p:nvSpPr>
        <p:spPr>
          <a:xfrm>
            <a:off x="4839286" y="3931920"/>
            <a:ext cx="1744394" cy="1015663"/>
          </a:xfrm>
          <a:prstGeom prst="rect">
            <a:avLst/>
          </a:prstGeom>
          <a:noFill/>
        </p:spPr>
        <p:txBody>
          <a:bodyPr wrap="square" rtlCol="0">
            <a:spAutoFit/>
          </a:bodyPr>
          <a:lstStyle/>
          <a:p>
            <a:r>
              <a:rPr lang="en-US" sz="1000" dirty="0" smtClean="0">
                <a:hlinkClick r:id="rId4"/>
              </a:rPr>
              <a:t>https://www.instagram.com/s/aGlnaGxpZ2h0OjE3OTYzODIzODU3NTQwNDE0?story_media_id=3156185155593310323_60995071476&amp;igshid=MzRlODBiNWFlZA==</a:t>
            </a:r>
            <a:endParaRPr lang="en-US" sz="1000" dirty="0"/>
          </a:p>
        </p:txBody>
      </p:sp>
      <p:sp>
        <p:nvSpPr>
          <p:cNvPr id="12" name="TextBox 11"/>
          <p:cNvSpPr txBox="1"/>
          <p:nvPr/>
        </p:nvSpPr>
        <p:spPr>
          <a:xfrm>
            <a:off x="7005711" y="3938954"/>
            <a:ext cx="1920240" cy="1015663"/>
          </a:xfrm>
          <a:prstGeom prst="rect">
            <a:avLst/>
          </a:prstGeom>
          <a:noFill/>
        </p:spPr>
        <p:txBody>
          <a:bodyPr wrap="square" rtlCol="0">
            <a:spAutoFit/>
          </a:bodyPr>
          <a:lstStyle/>
          <a:p>
            <a:r>
              <a:rPr lang="en-US" sz="1000" dirty="0" smtClean="0">
                <a:hlinkClick r:id="rId4"/>
              </a:rPr>
              <a:t>https://www.instagram.com/s/aGlnaGxpZ2h0OjE4MDE3Nzc3NDM0NjM1OTMz?story_media_id=3156042588912517307_60995071476&amp;igshid=MzRlODBiNWFlZA==</a:t>
            </a:r>
            <a:endParaRPr lang="en-US" sz="1000" dirty="0"/>
          </a:p>
        </p:txBody>
      </p:sp>
      <p:pic>
        <p:nvPicPr>
          <p:cNvPr id="13" name="Picture 12" descr="WhatsApp Image 2023-07-28 at 10.59.54 AM.jpeg"/>
          <p:cNvPicPr>
            <a:picLocks noChangeAspect="1"/>
          </p:cNvPicPr>
          <p:nvPr/>
        </p:nvPicPr>
        <p:blipFill>
          <a:blip r:embed="rId7"/>
          <a:stretch>
            <a:fillRect/>
          </a:stretch>
        </p:blipFill>
        <p:spPr>
          <a:xfrm>
            <a:off x="6817112" y="1174653"/>
            <a:ext cx="2207312" cy="260955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p:nvPr/>
        </p:nvSpPr>
        <p:spPr>
          <a:xfrm>
            <a:off x="188330" y="0"/>
            <a:ext cx="87813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dirty="0">
                <a:solidFill>
                  <a:schemeClr val="accent1">
                    <a:lumMod val="75000"/>
                  </a:schemeClr>
                </a:solidFill>
                <a:latin typeface="Arial"/>
                <a:ea typeface="Arial"/>
                <a:cs typeface="Arial"/>
                <a:sym typeface="Arial"/>
              </a:rPr>
              <a:t>Part 4: Content Creation and </a:t>
            </a:r>
            <a:r>
              <a:rPr lang="en-GB" sz="1400" b="1" i="0" u="none" strike="noStrike" cap="none" dirty="0" err="1">
                <a:solidFill>
                  <a:schemeClr val="accent1">
                    <a:lumMod val="75000"/>
                  </a:schemeClr>
                </a:solidFill>
                <a:latin typeface="Arial"/>
                <a:ea typeface="Arial"/>
                <a:cs typeface="Arial"/>
                <a:sym typeface="Arial"/>
              </a:rPr>
              <a:t>Curation</a:t>
            </a:r>
            <a:r>
              <a:rPr lang="en-GB" sz="14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400" b="0" i="0" u="none" strike="noStrike" cap="none" dirty="0">
              <a:solidFill>
                <a:schemeClr val="accent1">
                  <a:lumMod val="75000"/>
                </a:schemeClr>
              </a:solidFill>
              <a:latin typeface="Arial"/>
              <a:ea typeface="Arial"/>
              <a:cs typeface="Arial"/>
              <a:sym typeface="Arial"/>
            </a:endParaRPr>
          </a:p>
        </p:txBody>
      </p:sp>
      <p:sp>
        <p:nvSpPr>
          <p:cNvPr id="124" name="Google Shape;124;p24"/>
          <p:cNvSpPr txBox="1"/>
          <p:nvPr/>
        </p:nvSpPr>
        <p:spPr>
          <a:xfrm>
            <a:off x="0" y="427509"/>
            <a:ext cx="7610100" cy="714011"/>
          </a:xfrm>
          <a:prstGeom prst="rect">
            <a:avLst/>
          </a:prstGeom>
          <a:noFill/>
          <a:ln>
            <a:noFill/>
          </a:ln>
        </p:spPr>
        <p:txBody>
          <a:bodyPr spcFirstLastPara="1" wrap="square" lIns="91425" tIns="91425" rIns="91425" bIns="91425" anchor="t" anchorCtr="0">
            <a:spAutoFit/>
          </a:bodyPr>
          <a:lstStyle/>
          <a:p>
            <a:pPr marL="0" marR="0" lvl="0" indent="0" rtl="0">
              <a:lnSpc>
                <a:spcPct val="115000"/>
              </a:lnSpc>
              <a:spcBef>
                <a:spcPts val="0"/>
              </a:spcBef>
              <a:spcAft>
                <a:spcPts val="0"/>
              </a:spcAft>
              <a:buClr>
                <a:srgbClr val="000000"/>
              </a:buClr>
              <a:buSzPts val="2900"/>
              <a:buFont typeface="Arial"/>
              <a:buNone/>
            </a:pPr>
            <a:r>
              <a:rPr lang="en-GB" sz="1600" b="1" i="0" u="none" strike="noStrike" cap="none" dirty="0">
                <a:latin typeface="Arial"/>
                <a:ea typeface="Arial"/>
                <a:cs typeface="Arial"/>
                <a:sym typeface="Arial"/>
              </a:rPr>
              <a:t>Designs/Video Editing</a:t>
            </a:r>
            <a:endParaRPr sz="1600" b="1" i="0" u="none" strike="noStrike" cap="none" dirty="0">
              <a:latin typeface="Arial"/>
              <a:ea typeface="Arial"/>
              <a:cs typeface="Arial"/>
              <a:sym typeface="Arial"/>
            </a:endParaRPr>
          </a:p>
          <a:p>
            <a:pPr marL="0" marR="0" lvl="0" indent="0" rtl="0">
              <a:lnSpc>
                <a:spcPct val="100000"/>
              </a:lnSpc>
              <a:spcBef>
                <a:spcPts val="0"/>
              </a:spcBef>
              <a:spcAft>
                <a:spcPts val="0"/>
              </a:spcAft>
              <a:buClr>
                <a:srgbClr val="000000"/>
              </a:buClr>
              <a:buSzPts val="2700"/>
              <a:buFont typeface="Arial"/>
              <a:buNone/>
            </a:pPr>
            <a:endParaRPr sz="1600" b="0" i="0" u="none" strike="noStrike" cap="none" dirty="0">
              <a:solidFill>
                <a:srgbClr val="000000"/>
              </a:solidFill>
              <a:latin typeface="Arial"/>
              <a:ea typeface="Arial"/>
              <a:cs typeface="Arial"/>
              <a:sym typeface="Arial"/>
            </a:endParaRPr>
          </a:p>
        </p:txBody>
      </p:sp>
      <p:sp>
        <p:nvSpPr>
          <p:cNvPr id="14338" name="AutoShape 2" descr="blob:https://web.whatsapp.com/6b23ede5-453a-49ae-ad9c-8b8b2ebf1fb9"/>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extBox 5">
            <a:hlinkClick r:id="rId3"/>
          </p:cNvPr>
          <p:cNvSpPr txBox="1"/>
          <p:nvPr/>
        </p:nvSpPr>
        <p:spPr>
          <a:xfrm>
            <a:off x="1603717" y="4382194"/>
            <a:ext cx="5036234" cy="369332"/>
          </a:xfrm>
          <a:prstGeom prst="rect">
            <a:avLst/>
          </a:prstGeom>
          <a:noFill/>
        </p:spPr>
        <p:txBody>
          <a:bodyPr wrap="square" rtlCol="0">
            <a:spAutoFit/>
          </a:bodyPr>
          <a:lstStyle/>
          <a:p>
            <a:r>
              <a:rPr lang="en-US" dirty="0" smtClean="0">
                <a:hlinkClick r:id="rId3"/>
              </a:rPr>
              <a:t>https://fb.watch/m33H7PR5pI/?mibextid=2JQ9oc</a:t>
            </a:r>
            <a:endParaRPr lang="en-US" dirty="0"/>
          </a:p>
        </p:txBody>
      </p:sp>
      <p:pic>
        <p:nvPicPr>
          <p:cNvPr id="7" name="Picture 6" descr="WhatsApp Image 2023-07-28 at 11.12.22 AM (2).jpeg"/>
          <p:cNvPicPr>
            <a:picLocks noChangeAspect="1"/>
          </p:cNvPicPr>
          <p:nvPr/>
        </p:nvPicPr>
        <p:blipFill>
          <a:blip r:embed="rId4"/>
          <a:stretch>
            <a:fillRect/>
          </a:stretch>
        </p:blipFill>
        <p:spPr>
          <a:xfrm>
            <a:off x="555673" y="1006484"/>
            <a:ext cx="2444492" cy="2778101"/>
          </a:xfrm>
          <a:prstGeom prst="rect">
            <a:avLst/>
          </a:prstGeom>
          <a:ln>
            <a:noFill/>
          </a:ln>
          <a:effectLst>
            <a:outerShdw blurRad="190500" algn="tl" rotWithShape="0">
              <a:srgbClr val="000000">
                <a:alpha val="70000"/>
              </a:srgbClr>
            </a:outerShdw>
          </a:effectLst>
        </p:spPr>
      </p:pic>
      <p:pic>
        <p:nvPicPr>
          <p:cNvPr id="8" name="Picture 7" descr="WhatsApp Image 2023-07-28 at 11.12.22 AM (1).jpeg"/>
          <p:cNvPicPr>
            <a:picLocks noChangeAspect="1"/>
          </p:cNvPicPr>
          <p:nvPr/>
        </p:nvPicPr>
        <p:blipFill>
          <a:blip r:embed="rId5"/>
          <a:stretch>
            <a:fillRect/>
          </a:stretch>
        </p:blipFill>
        <p:spPr>
          <a:xfrm>
            <a:off x="3400678" y="977705"/>
            <a:ext cx="1452678" cy="2909902"/>
          </a:xfrm>
          <a:prstGeom prst="rect">
            <a:avLst/>
          </a:prstGeom>
          <a:ln>
            <a:noFill/>
          </a:ln>
          <a:effectLst>
            <a:outerShdw blurRad="190500" algn="tl" rotWithShape="0">
              <a:srgbClr val="000000">
                <a:alpha val="70000"/>
              </a:srgbClr>
            </a:outerShdw>
          </a:effectLst>
        </p:spPr>
      </p:pic>
      <p:pic>
        <p:nvPicPr>
          <p:cNvPr id="9" name="Picture 8" descr="WhatsApp Image 2023-07-28 at 11.12.22 AM.jpeg"/>
          <p:cNvPicPr>
            <a:picLocks noChangeAspect="1"/>
          </p:cNvPicPr>
          <p:nvPr/>
        </p:nvPicPr>
        <p:blipFill>
          <a:blip r:embed="rId6"/>
          <a:stretch>
            <a:fillRect/>
          </a:stretch>
        </p:blipFill>
        <p:spPr>
          <a:xfrm>
            <a:off x="5365131" y="977705"/>
            <a:ext cx="1485835" cy="2948634"/>
          </a:xfrm>
          <a:prstGeom prst="rect">
            <a:avLst/>
          </a:prstGeom>
          <a:ln>
            <a:noFill/>
          </a:ln>
          <a:effectLst>
            <a:outerShdw blurRad="190500" algn="tl" rotWithShape="0">
              <a:srgbClr val="000000">
                <a:alpha val="70000"/>
              </a:srgbClr>
            </a:outerShdw>
          </a:effectLst>
        </p:spPr>
      </p:pic>
      <p:pic>
        <p:nvPicPr>
          <p:cNvPr id="10" name="Picture 9" descr="WhatsApp Image 2023-07-28 at 11.12.21 AM (1).jpeg"/>
          <p:cNvPicPr>
            <a:picLocks noChangeAspect="1"/>
          </p:cNvPicPr>
          <p:nvPr/>
        </p:nvPicPr>
        <p:blipFill>
          <a:blip r:embed="rId7"/>
          <a:stretch>
            <a:fillRect/>
          </a:stretch>
        </p:blipFill>
        <p:spPr>
          <a:xfrm>
            <a:off x="7362721" y="984739"/>
            <a:ext cx="1352216" cy="2904088"/>
          </a:xfrm>
          <a:prstGeom prst="rect">
            <a:avLst/>
          </a:prstGeom>
          <a:ln>
            <a:noFill/>
          </a:ln>
          <a:effectLst>
            <a:outerShdw blurRad="190500" algn="tl" rotWithShape="0">
              <a:srgbClr val="000000">
                <a:alpha val="70000"/>
              </a:srgbClr>
            </a:outerShdw>
          </a:effectLst>
        </p:spPr>
      </p:pic>
      <p:sp>
        <p:nvSpPr>
          <p:cNvPr id="2" name="TextBox 1"/>
          <p:cNvSpPr txBox="1"/>
          <p:nvPr/>
        </p:nvSpPr>
        <p:spPr>
          <a:xfrm>
            <a:off x="6639950" y="4243694"/>
            <a:ext cx="2329679" cy="646331"/>
          </a:xfrm>
          <a:prstGeom prst="rect">
            <a:avLst/>
          </a:prstGeom>
          <a:noFill/>
        </p:spPr>
        <p:txBody>
          <a:bodyPr wrap="square" rtlCol="0">
            <a:spAutoFit/>
          </a:bodyPr>
          <a:lstStyle/>
          <a:p>
            <a:r>
              <a:rPr lang="en-IN" b="1" dirty="0" smtClean="0">
                <a:solidFill>
                  <a:schemeClr val="accent6">
                    <a:lumMod val="75000"/>
                  </a:schemeClr>
                </a:solidFill>
              </a:rPr>
              <a:t>Facebook ID: </a:t>
            </a:r>
            <a:r>
              <a:rPr lang="en-IN" dirty="0" err="1" smtClean="0">
                <a:solidFill>
                  <a:schemeClr val="accent6">
                    <a:lumMod val="75000"/>
                  </a:schemeClr>
                </a:solidFill>
              </a:rPr>
              <a:t>Haldiram’s</a:t>
            </a:r>
            <a:r>
              <a:rPr lang="en-IN" dirty="0" smtClean="0">
                <a:solidFill>
                  <a:schemeClr val="accent6">
                    <a:lumMod val="75000"/>
                  </a:schemeClr>
                </a:solidFill>
              </a:rPr>
              <a:t> page</a:t>
            </a:r>
            <a:endParaRPr lang="en-IN"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999" cy="5032147"/>
          </a:xfrm>
          <a:prstGeom prst="rect">
            <a:avLst/>
          </a:prstGeom>
        </p:spPr>
        <p:txBody>
          <a:bodyPr wrap="square">
            <a:spAutoFit/>
          </a:bodyPr>
          <a:lstStyle/>
          <a:p>
            <a:r>
              <a:rPr lang="en-US" sz="1050" b="1" u="sng" dirty="0" smtClean="0"/>
              <a:t>I can offer some general strategies and areas for improvement that businesses often consider to enhance their social media engagement:</a:t>
            </a:r>
          </a:p>
          <a:p>
            <a:endParaRPr lang="en-US" sz="1050" dirty="0" smtClean="0"/>
          </a:p>
          <a:p>
            <a:pPr marL="228600" indent="-228600">
              <a:buFont typeface="+mj-lt"/>
              <a:buAutoNum type="arabicPeriod"/>
            </a:pPr>
            <a:r>
              <a:rPr lang="en-US" sz="1000" b="1" dirty="0" smtClean="0"/>
              <a:t>Content Relevance and Quality</a:t>
            </a:r>
            <a:r>
              <a:rPr lang="en-US" sz="1000" dirty="0" smtClean="0"/>
              <a:t>: Ensure that the content you publish on social media is relevant to your target audience and aligns with your brand identity. High-quality content in the form of appealing images, informative videos, and engaging text will likely attract more likes, comments, and shares.</a:t>
            </a:r>
          </a:p>
          <a:p>
            <a:pPr marL="228600" indent="-228600">
              <a:buFont typeface="+mj-lt"/>
              <a:buAutoNum type="arabicPeriod"/>
            </a:pPr>
            <a:endParaRPr lang="en-US" sz="1000" dirty="0" smtClean="0"/>
          </a:p>
          <a:p>
            <a:pPr marL="228600" indent="-228600">
              <a:buFont typeface="+mj-lt"/>
              <a:buAutoNum type="arabicPeriod"/>
            </a:pPr>
            <a:r>
              <a:rPr lang="en-US" sz="1000" b="1" dirty="0" smtClean="0"/>
              <a:t>Consistency</a:t>
            </a:r>
            <a:r>
              <a:rPr lang="en-US" sz="1000" dirty="0" smtClean="0"/>
              <a:t>: Maintain a consistent posting schedule to keep your audience engaged. Regular updates and fresh content will keep your social media presence active and help build a loyal following.</a:t>
            </a:r>
          </a:p>
          <a:p>
            <a:pPr marL="228600" indent="-228600">
              <a:buFont typeface="+mj-lt"/>
              <a:buAutoNum type="arabicPeriod"/>
            </a:pPr>
            <a:endParaRPr lang="en-US" sz="1000" dirty="0" smtClean="0"/>
          </a:p>
          <a:p>
            <a:pPr marL="228600" indent="-228600">
              <a:buFont typeface="+mj-lt"/>
              <a:buAutoNum type="arabicPeriod"/>
            </a:pPr>
            <a:r>
              <a:rPr lang="en-US" sz="1000" b="1" dirty="0" smtClean="0"/>
              <a:t>Interactivity</a:t>
            </a:r>
            <a:r>
              <a:rPr lang="en-US" sz="1000" dirty="0" smtClean="0"/>
              <a:t>: Encourage engagement by asking questions, running polls, or seeking opinions from your audience. Respond to comments and messages promptly, showing that you value your followers' input.</a:t>
            </a:r>
          </a:p>
          <a:p>
            <a:pPr marL="228600" indent="-228600">
              <a:buFont typeface="+mj-lt"/>
              <a:buAutoNum type="arabicPeriod"/>
            </a:pPr>
            <a:endParaRPr lang="en-US" sz="1000" dirty="0" smtClean="0"/>
          </a:p>
          <a:p>
            <a:pPr marL="228600" indent="-228600">
              <a:buFont typeface="+mj-lt"/>
              <a:buAutoNum type="arabicPeriod"/>
            </a:pPr>
            <a:r>
              <a:rPr lang="en-US" sz="1000" b="1" dirty="0" smtClean="0"/>
              <a:t>Visual Appeal</a:t>
            </a:r>
            <a:r>
              <a:rPr lang="en-US" sz="1000" dirty="0" smtClean="0"/>
              <a:t>: Use eye-catching visuals and creative graphics to make your posts stand out. People are more likely to engage with visually appealing content.</a:t>
            </a:r>
          </a:p>
          <a:p>
            <a:pPr marL="228600" indent="-228600">
              <a:buFont typeface="+mj-lt"/>
              <a:buAutoNum type="arabicPeriod"/>
            </a:pPr>
            <a:endParaRPr lang="en-US" sz="1000" dirty="0" smtClean="0"/>
          </a:p>
          <a:p>
            <a:pPr marL="228600" indent="-228600">
              <a:buFont typeface="+mj-lt"/>
              <a:buAutoNum type="arabicPeriod"/>
            </a:pPr>
            <a:r>
              <a:rPr lang="en-US" sz="1000" b="1" dirty="0" smtClean="0"/>
              <a:t>Influencer Marketing</a:t>
            </a:r>
            <a:r>
              <a:rPr lang="en-US" sz="1000" dirty="0" smtClean="0"/>
              <a:t>: Collaborate with influencers or brand advocates who have a significant following in your niche. Their endorsement can boost your brand's visibility and engagement.</a:t>
            </a:r>
          </a:p>
          <a:p>
            <a:pPr marL="228600" indent="-228600">
              <a:buFont typeface="+mj-lt"/>
              <a:buAutoNum type="arabicPeriod"/>
            </a:pPr>
            <a:endParaRPr lang="en-US" sz="1000" dirty="0" smtClean="0"/>
          </a:p>
          <a:p>
            <a:pPr marL="228600" indent="-228600">
              <a:buFont typeface="+mj-lt"/>
              <a:buAutoNum type="arabicPeriod"/>
            </a:pPr>
            <a:r>
              <a:rPr lang="en-US" sz="1000" b="1" dirty="0" err="1" smtClean="0"/>
              <a:t>Hashtag</a:t>
            </a:r>
            <a:r>
              <a:rPr lang="en-US" sz="1000" b="1" dirty="0" smtClean="0"/>
              <a:t> Strategy</a:t>
            </a:r>
            <a:r>
              <a:rPr lang="en-US" sz="1000" dirty="0" smtClean="0"/>
              <a:t>: Utilize relevant and trending </a:t>
            </a:r>
            <a:r>
              <a:rPr lang="en-US" sz="1000" dirty="0" err="1" smtClean="0"/>
              <a:t>hashtags</a:t>
            </a:r>
            <a:r>
              <a:rPr lang="en-US" sz="1000" dirty="0" smtClean="0"/>
              <a:t> to reach a broader audience and increase the chances of being discovered.</a:t>
            </a:r>
          </a:p>
          <a:p>
            <a:pPr marL="228600" indent="-228600">
              <a:buFont typeface="+mj-lt"/>
              <a:buAutoNum type="arabicPeriod"/>
            </a:pPr>
            <a:endParaRPr lang="en-US" sz="1000" dirty="0" smtClean="0"/>
          </a:p>
          <a:p>
            <a:pPr marL="228600" indent="-228600">
              <a:buFont typeface="+mj-lt"/>
              <a:buAutoNum type="arabicPeriod"/>
            </a:pPr>
            <a:r>
              <a:rPr lang="en-US" sz="1000" b="1" dirty="0" smtClean="0"/>
              <a:t>Video Content</a:t>
            </a:r>
            <a:r>
              <a:rPr lang="en-US" sz="1000" dirty="0" smtClean="0"/>
              <a:t>: Incorporate video content into your social media strategy, as videos tend to garner higher engagement rates compared to other content types.</a:t>
            </a:r>
          </a:p>
          <a:p>
            <a:pPr marL="228600" indent="-228600">
              <a:buFont typeface="+mj-lt"/>
              <a:buAutoNum type="arabicPeriod"/>
            </a:pPr>
            <a:endParaRPr lang="en-US" sz="1000" dirty="0" smtClean="0"/>
          </a:p>
          <a:p>
            <a:pPr marL="228600" indent="-228600">
              <a:buFont typeface="+mj-lt"/>
              <a:buAutoNum type="arabicPeriod"/>
            </a:pPr>
            <a:r>
              <a:rPr lang="en-US" sz="1000" b="1" dirty="0" smtClean="0"/>
              <a:t>Contests and Giveaways</a:t>
            </a:r>
            <a:r>
              <a:rPr lang="en-US" sz="1000" dirty="0" smtClean="0"/>
              <a:t>: Host contests or giveaways to incentivize engagement and create excitement among your followers.</a:t>
            </a:r>
          </a:p>
          <a:p>
            <a:pPr marL="228600" indent="-228600">
              <a:buFont typeface="+mj-lt"/>
              <a:buAutoNum type="arabicPeriod"/>
            </a:pPr>
            <a:endParaRPr lang="en-US" sz="1000" dirty="0" smtClean="0"/>
          </a:p>
          <a:p>
            <a:pPr marL="228600" indent="-228600">
              <a:buFont typeface="+mj-lt"/>
              <a:buAutoNum type="arabicPeriod"/>
            </a:pPr>
            <a:r>
              <a:rPr lang="en-US" sz="1000" b="1" dirty="0" smtClean="0"/>
              <a:t>Social Listening</a:t>
            </a:r>
            <a:r>
              <a:rPr lang="en-US" sz="1000" dirty="0" smtClean="0"/>
              <a:t>: Monitor social media channels for mentions, comments, and reviews related to </a:t>
            </a:r>
            <a:r>
              <a:rPr lang="en-US" sz="1000" dirty="0" err="1" smtClean="0"/>
              <a:t>Haldiram's</a:t>
            </a:r>
            <a:r>
              <a:rPr lang="en-US" sz="1000" dirty="0" smtClean="0"/>
              <a:t>. Engaging with users' feedback and addressing their concerns positively can improve brand perception and loyalty.</a:t>
            </a:r>
          </a:p>
          <a:p>
            <a:pPr marL="228600" indent="-228600">
              <a:buFont typeface="+mj-lt"/>
              <a:buAutoNum type="arabicPeriod"/>
            </a:pPr>
            <a:endParaRPr lang="en-US" sz="1000" dirty="0" smtClean="0"/>
          </a:p>
          <a:p>
            <a:pPr marL="228600" indent="-228600">
              <a:buFont typeface="+mj-lt"/>
              <a:buAutoNum type="arabicPeriod"/>
            </a:pPr>
            <a:r>
              <a:rPr lang="en-US" sz="1000" b="1" dirty="0" smtClean="0"/>
              <a:t>Measure and Analyze</a:t>
            </a:r>
            <a:r>
              <a:rPr lang="en-US" sz="1000" dirty="0" smtClean="0"/>
              <a:t>: Regularly track engagement metrics to understand what type of content performs best and what areas need improvement. Use social media analytics tools to gain insights and optimize your strategy accordingly.</a:t>
            </a:r>
          </a:p>
          <a:p>
            <a:pPr marL="228600" indent="-228600">
              <a:buFont typeface="Arial" pitchFamily="34" charset="0"/>
              <a:buChar char="•"/>
            </a:pPr>
            <a:endParaRPr lang="en-US" sz="1000" dirty="0" smtClean="0"/>
          </a:p>
          <a:p>
            <a:r>
              <a:rPr lang="en-US" sz="1000" dirty="0" smtClean="0"/>
              <a:t>Remember that each social media platform has its unique characteristics and user demographics. Tailor your content and engagement strategies based on the preferences of your target audience on each platform.</a:t>
            </a:r>
          </a:p>
          <a:p>
            <a:r>
              <a:rPr lang="en-US" sz="1000" dirty="0" smtClean="0"/>
              <a:t>It's essential to conduct a thorough analysis of your social media performance regularly, adapt your strategies accordingly, and stay updated with the latest trends in social media marketing to maintain and enhance engagement with your audience.</a:t>
            </a:r>
            <a:endParaRPr lang="en-U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dirty="0">
                <a:solidFill>
                  <a:schemeClr val="accent1">
                    <a:lumMod val="75000"/>
                  </a:schemeClr>
                </a:solidFill>
                <a:latin typeface="Arial"/>
                <a:ea typeface="Arial"/>
                <a:cs typeface="Arial"/>
                <a:sym typeface="Arial"/>
              </a:rPr>
              <a:t>Part 4: Content Creation and </a:t>
            </a:r>
            <a:r>
              <a:rPr lang="en-GB" sz="1400" b="1" i="0" u="none" strike="noStrike" cap="none" dirty="0" err="1">
                <a:solidFill>
                  <a:schemeClr val="accent1">
                    <a:lumMod val="75000"/>
                  </a:schemeClr>
                </a:solidFill>
                <a:latin typeface="Arial"/>
                <a:ea typeface="Arial"/>
                <a:cs typeface="Arial"/>
                <a:sym typeface="Arial"/>
              </a:rPr>
              <a:t>Curation</a:t>
            </a:r>
            <a:r>
              <a:rPr lang="en-GB" sz="14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400" b="0" i="0" u="none" strike="noStrike" cap="none" dirty="0">
              <a:solidFill>
                <a:schemeClr val="accent1">
                  <a:lumMod val="75000"/>
                </a:schemeClr>
              </a:solidFill>
              <a:latin typeface="Arial"/>
              <a:ea typeface="Arial"/>
              <a:cs typeface="Arial"/>
              <a:sym typeface="Arial"/>
            </a:endParaRPr>
          </a:p>
        </p:txBody>
      </p:sp>
      <p:sp>
        <p:nvSpPr>
          <p:cNvPr id="131" name="Google Shape;131;p25"/>
          <p:cNvSpPr txBox="1"/>
          <p:nvPr/>
        </p:nvSpPr>
        <p:spPr>
          <a:xfrm>
            <a:off x="124776" y="932443"/>
            <a:ext cx="8907542" cy="849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GB" sz="2100" b="1" i="0" u="none" strike="noStrike" cap="none" dirty="0">
                <a:latin typeface="Arial"/>
                <a:ea typeface="Arial"/>
                <a:cs typeface="Arial"/>
                <a:sym typeface="Arial"/>
              </a:rPr>
              <a:t>Social Media Ad Campaigns</a:t>
            </a:r>
            <a:endParaRPr sz="2100" b="1"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dirty="0">
              <a:latin typeface="Arial"/>
              <a:ea typeface="Arial"/>
              <a:cs typeface="Arial"/>
              <a:sym typeface="Arial"/>
            </a:endParaRPr>
          </a:p>
        </p:txBody>
      </p:sp>
      <p:pic>
        <p:nvPicPr>
          <p:cNvPr id="5" name="Picture 4" descr="WhatsApp Image 2023-07-28 at 11.21.25 AM.jpeg"/>
          <p:cNvPicPr>
            <a:picLocks noChangeAspect="1"/>
          </p:cNvPicPr>
          <p:nvPr/>
        </p:nvPicPr>
        <p:blipFill>
          <a:blip r:embed="rId3"/>
          <a:stretch>
            <a:fillRect/>
          </a:stretch>
        </p:blipFill>
        <p:spPr>
          <a:xfrm>
            <a:off x="548520" y="1535634"/>
            <a:ext cx="1454784" cy="3108721"/>
          </a:xfrm>
          <a:prstGeom prst="rect">
            <a:avLst/>
          </a:prstGeom>
          <a:ln>
            <a:noFill/>
          </a:ln>
          <a:effectLst>
            <a:outerShdw blurRad="190500" algn="tl" rotWithShape="0">
              <a:srgbClr val="000000">
                <a:alpha val="70000"/>
              </a:srgbClr>
            </a:outerShdw>
          </a:effectLst>
        </p:spPr>
      </p:pic>
      <p:pic>
        <p:nvPicPr>
          <p:cNvPr id="6" name="Picture 5" descr="WhatsApp Image 2023-07-28 at 11.18.07 AM.jpeg"/>
          <p:cNvPicPr>
            <a:picLocks noChangeAspect="1"/>
          </p:cNvPicPr>
          <p:nvPr/>
        </p:nvPicPr>
        <p:blipFill>
          <a:blip r:embed="rId4"/>
          <a:stretch>
            <a:fillRect/>
          </a:stretch>
        </p:blipFill>
        <p:spPr>
          <a:xfrm>
            <a:off x="3183640" y="1511008"/>
            <a:ext cx="1515075" cy="3102873"/>
          </a:xfrm>
          <a:prstGeom prst="rect">
            <a:avLst/>
          </a:prstGeom>
          <a:ln>
            <a:noFill/>
          </a:ln>
          <a:effectLst>
            <a:outerShdw blurRad="190500" algn="tl" rotWithShape="0">
              <a:srgbClr val="000000">
                <a:alpha val="70000"/>
              </a:srgbClr>
            </a:outerShdw>
          </a:effectLst>
        </p:spPr>
      </p:pic>
      <p:pic>
        <p:nvPicPr>
          <p:cNvPr id="7" name="Picture 6" descr="WhatsApp Image 2023-07-28 at 11.27.23 AM.jpeg"/>
          <p:cNvPicPr>
            <a:picLocks noChangeAspect="1"/>
          </p:cNvPicPr>
          <p:nvPr/>
        </p:nvPicPr>
        <p:blipFill>
          <a:blip r:embed="rId5"/>
          <a:stretch>
            <a:fillRect/>
          </a:stretch>
        </p:blipFill>
        <p:spPr>
          <a:xfrm>
            <a:off x="6081725" y="1500733"/>
            <a:ext cx="1512682" cy="3122956"/>
          </a:xfrm>
          <a:prstGeom prst="rect">
            <a:avLst/>
          </a:prstGeom>
          <a:ln>
            <a:noFill/>
          </a:ln>
          <a:effectLst>
            <a:outerShdw blurRad="190500" algn="tl" rotWithShape="0">
              <a:srgbClr val="000000">
                <a:alpha val="70000"/>
              </a:srgbClr>
            </a:outerShdw>
          </a:effectLst>
        </p:spPr>
      </p:pic>
      <p:sp>
        <p:nvSpPr>
          <p:cNvPr id="9" name="TextBox 8"/>
          <p:cNvSpPr txBox="1"/>
          <p:nvPr/>
        </p:nvSpPr>
        <p:spPr>
          <a:xfrm>
            <a:off x="3036366" y="4743390"/>
            <a:ext cx="2561716" cy="400110"/>
          </a:xfrm>
          <a:prstGeom prst="rect">
            <a:avLst/>
          </a:prstGeom>
          <a:noFill/>
        </p:spPr>
        <p:txBody>
          <a:bodyPr wrap="square" rtlCol="0">
            <a:spAutoFit/>
          </a:bodyPr>
          <a:lstStyle/>
          <a:p>
            <a:r>
              <a:rPr lang="en-US" sz="1000" dirty="0" smtClean="0">
                <a:hlinkClick r:id="rId6"/>
              </a:rPr>
              <a:t>https://www.instagram.com/p/CvIRjn-yIhG/?igshid=MzRlODBiNWFlZA==</a:t>
            </a:r>
            <a:endParaRPr lang="en-US" sz="1000" dirty="0"/>
          </a:p>
        </p:txBody>
      </p:sp>
      <p:sp>
        <p:nvSpPr>
          <p:cNvPr id="10" name="TextBox 9"/>
          <p:cNvSpPr txBox="1"/>
          <p:nvPr/>
        </p:nvSpPr>
        <p:spPr>
          <a:xfrm>
            <a:off x="5723725" y="4648526"/>
            <a:ext cx="2813002" cy="400110"/>
          </a:xfrm>
          <a:prstGeom prst="rect">
            <a:avLst/>
          </a:prstGeom>
          <a:noFill/>
        </p:spPr>
        <p:txBody>
          <a:bodyPr wrap="square" rtlCol="0">
            <a:spAutoFit/>
          </a:bodyPr>
          <a:lstStyle/>
          <a:p>
            <a:r>
              <a:rPr lang="en-US" sz="1000" dirty="0" smtClean="0">
                <a:hlinkClick r:id="rId6"/>
              </a:rPr>
              <a:t>https://www.instagram.com/reel/CvOto7DoMkm/?igshid=MzRlODBiNWFlZA==</a:t>
            </a:r>
            <a:endParaRPr lang="en-US" sz="1000" dirty="0"/>
          </a:p>
        </p:txBody>
      </p:sp>
      <p:sp>
        <p:nvSpPr>
          <p:cNvPr id="11" name="TextBox 10"/>
          <p:cNvSpPr txBox="1"/>
          <p:nvPr/>
        </p:nvSpPr>
        <p:spPr>
          <a:xfrm>
            <a:off x="0" y="4635669"/>
            <a:ext cx="2959585" cy="507831"/>
          </a:xfrm>
          <a:prstGeom prst="rect">
            <a:avLst/>
          </a:prstGeom>
          <a:noFill/>
        </p:spPr>
        <p:txBody>
          <a:bodyPr wrap="square" rtlCol="0">
            <a:spAutoFit/>
          </a:bodyPr>
          <a:lstStyle/>
          <a:p>
            <a:r>
              <a:rPr lang="en-US" sz="900" dirty="0" smtClean="0">
                <a:hlinkClick r:id="rId6"/>
              </a:rPr>
              <a:t>https://m.facebook.com/story.php?story_fbid=pfbid02dzqsHAjr6eL1n5eiyrUXXUEGKAvzt2LXhncnXsEeaBypC4SaKToq8jKDGGa6hmxKl&amp;id=100095452740355&amp;mibextid=2JQ9oc</a:t>
            </a:r>
            <a:endParaRPr lang="en-US" sz="900" dirty="0"/>
          </a:p>
        </p:txBody>
      </p:sp>
      <p:sp>
        <p:nvSpPr>
          <p:cNvPr id="13" name="TextBox 12"/>
          <p:cNvSpPr txBox="1"/>
          <p:nvPr/>
        </p:nvSpPr>
        <p:spPr>
          <a:xfrm>
            <a:off x="265246" y="1556575"/>
            <a:ext cx="174504" cy="3016210"/>
          </a:xfrm>
          <a:prstGeom prst="rect">
            <a:avLst/>
          </a:prstGeom>
          <a:noFill/>
        </p:spPr>
        <p:txBody>
          <a:bodyPr wrap="square" rtlCol="0">
            <a:spAutoFit/>
          </a:bodyPr>
          <a:lstStyle/>
          <a:p>
            <a:r>
              <a:rPr lang="en-US" sz="1000" b="1" dirty="0" smtClean="0"/>
              <a:t>Driving web traffic</a:t>
            </a:r>
            <a:endParaRPr lang="en-US" sz="1000" b="1" dirty="0"/>
          </a:p>
        </p:txBody>
      </p:sp>
      <p:sp>
        <p:nvSpPr>
          <p:cNvPr id="14" name="TextBox 13"/>
          <p:cNvSpPr txBox="1"/>
          <p:nvPr/>
        </p:nvSpPr>
        <p:spPr>
          <a:xfrm>
            <a:off x="2909561" y="1660115"/>
            <a:ext cx="174504" cy="2631490"/>
          </a:xfrm>
          <a:prstGeom prst="rect">
            <a:avLst/>
          </a:prstGeom>
          <a:noFill/>
        </p:spPr>
        <p:txBody>
          <a:bodyPr wrap="square" rtlCol="0">
            <a:spAutoFit/>
          </a:bodyPr>
          <a:lstStyle/>
          <a:p>
            <a:r>
              <a:rPr lang="en-US" sz="1100" b="1" dirty="0" smtClean="0"/>
              <a:t>Brand Awareness</a:t>
            </a:r>
            <a:endParaRPr lang="en-US" sz="1100" b="1" dirty="0"/>
          </a:p>
        </p:txBody>
      </p:sp>
      <p:sp>
        <p:nvSpPr>
          <p:cNvPr id="16" name="TextBox 15"/>
          <p:cNvSpPr txBox="1"/>
          <p:nvPr/>
        </p:nvSpPr>
        <p:spPr>
          <a:xfrm>
            <a:off x="5792364" y="1520511"/>
            <a:ext cx="174504" cy="2800767"/>
          </a:xfrm>
          <a:prstGeom prst="rect">
            <a:avLst/>
          </a:prstGeom>
          <a:noFill/>
        </p:spPr>
        <p:txBody>
          <a:bodyPr wrap="square" rtlCol="0">
            <a:spAutoFit/>
          </a:bodyPr>
          <a:lstStyle/>
          <a:p>
            <a:r>
              <a:rPr lang="en-US" sz="1100" b="1" dirty="0" smtClean="0"/>
              <a:t>Generating</a:t>
            </a:r>
          </a:p>
          <a:p>
            <a:endParaRPr lang="en-US" sz="1100" b="1" dirty="0" smtClean="0"/>
          </a:p>
          <a:p>
            <a:r>
              <a:rPr lang="en-US" sz="1100" b="1" dirty="0" smtClean="0"/>
              <a:t>Leads</a:t>
            </a:r>
            <a:endParaRPr lang="en-US" sz="11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81350" y="0"/>
            <a:ext cx="87813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400" b="1" i="0" u="none" strike="noStrike" cap="none" dirty="0">
                <a:solidFill>
                  <a:schemeClr val="accent1">
                    <a:lumMod val="75000"/>
                  </a:schemeClr>
                </a:solidFill>
                <a:latin typeface="Arial"/>
                <a:ea typeface="Arial"/>
                <a:cs typeface="Arial"/>
                <a:sym typeface="Arial"/>
              </a:rPr>
              <a:t>Part 4: Content Creation and </a:t>
            </a:r>
            <a:r>
              <a:rPr lang="en-GB" sz="1400" b="1" i="0" u="none" strike="noStrike" cap="none" dirty="0" err="1">
                <a:solidFill>
                  <a:schemeClr val="accent1">
                    <a:lumMod val="75000"/>
                  </a:schemeClr>
                </a:solidFill>
                <a:latin typeface="Arial"/>
                <a:ea typeface="Arial"/>
                <a:cs typeface="Arial"/>
                <a:sym typeface="Arial"/>
              </a:rPr>
              <a:t>Curation</a:t>
            </a:r>
            <a:r>
              <a:rPr lang="en-GB" sz="14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400" b="0" i="0" u="none" strike="noStrike" cap="none" dirty="0">
              <a:solidFill>
                <a:schemeClr val="accent1">
                  <a:lumMod val="75000"/>
                </a:schemeClr>
              </a:solidFill>
              <a:latin typeface="Arial"/>
              <a:ea typeface="Arial"/>
              <a:cs typeface="Arial"/>
              <a:sym typeface="Arial"/>
            </a:endParaRPr>
          </a:p>
        </p:txBody>
      </p:sp>
      <p:sp>
        <p:nvSpPr>
          <p:cNvPr id="137" name="Google Shape;137;p26"/>
          <p:cNvSpPr txBox="1"/>
          <p:nvPr/>
        </p:nvSpPr>
        <p:spPr>
          <a:xfrm>
            <a:off x="0" y="479910"/>
            <a:ext cx="8187600" cy="615523"/>
          </a:xfrm>
          <a:prstGeom prst="rect">
            <a:avLst/>
          </a:prstGeom>
          <a:noFill/>
          <a:ln>
            <a:noFill/>
          </a:ln>
        </p:spPr>
        <p:txBody>
          <a:bodyPr spcFirstLastPara="1" wrap="square" lIns="91425" tIns="91425" rIns="91425" bIns="91425" anchor="t" anchorCtr="0">
            <a:spAutoFit/>
          </a:bodyPr>
          <a:lstStyle/>
          <a:p>
            <a:pPr marL="457200" marR="0" lvl="0" indent="-317500" rtl="0">
              <a:lnSpc>
                <a:spcPct val="100000"/>
              </a:lnSpc>
              <a:spcBef>
                <a:spcPts val="0"/>
              </a:spcBef>
              <a:spcAft>
                <a:spcPts val="0"/>
              </a:spcAft>
              <a:buClr>
                <a:srgbClr val="000000"/>
              </a:buClr>
              <a:buSzPts val="1400"/>
            </a:pPr>
            <a:r>
              <a:rPr lang="en-GB" sz="1400" b="1" i="0" u="none" strike="noStrike" cap="none" dirty="0" smtClean="0">
                <a:solidFill>
                  <a:srgbClr val="000000"/>
                </a:solidFill>
                <a:latin typeface="Arial"/>
                <a:ea typeface="Arial"/>
                <a:cs typeface="Arial"/>
                <a:sym typeface="Arial"/>
              </a:rPr>
              <a:t>Advertising </a:t>
            </a:r>
            <a:r>
              <a:rPr lang="en-GB" sz="1400" b="1" i="0" u="none" strike="noStrike" cap="none" dirty="0">
                <a:solidFill>
                  <a:srgbClr val="000000"/>
                </a:solidFill>
                <a:latin typeface="Arial"/>
                <a:ea typeface="Arial"/>
                <a:cs typeface="Arial"/>
                <a:sym typeface="Arial"/>
              </a:rPr>
              <a:t>Goals:</a:t>
            </a:r>
            <a:r>
              <a:rPr lang="en-GB" sz="1400" b="0" i="0" u="none" strike="noStrike" cap="none" dirty="0">
                <a:solidFill>
                  <a:srgbClr val="000000"/>
                </a:solidFill>
                <a:latin typeface="Arial"/>
                <a:ea typeface="Arial"/>
                <a:cs typeface="Arial"/>
                <a:sym typeface="Arial"/>
              </a:rPr>
              <a:t> increasing brand awareness, driving website traffic, or generating leads.</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 name="Rectangle 3"/>
          <p:cNvSpPr/>
          <p:nvPr/>
        </p:nvSpPr>
        <p:spPr>
          <a:xfrm>
            <a:off x="0" y="932345"/>
            <a:ext cx="9144000" cy="4247317"/>
          </a:xfrm>
          <a:prstGeom prst="rect">
            <a:avLst/>
          </a:prstGeom>
        </p:spPr>
        <p:txBody>
          <a:bodyPr wrap="square">
            <a:spAutoFit/>
          </a:bodyPr>
          <a:lstStyle/>
          <a:p>
            <a:pPr>
              <a:buFont typeface="Wingdings" pitchFamily="2" charset="2"/>
              <a:buChar char="§"/>
            </a:pPr>
            <a:r>
              <a:rPr lang="en-US" sz="1000" b="1" dirty="0" smtClean="0"/>
              <a:t>Brand Awareness</a:t>
            </a:r>
            <a:r>
              <a:rPr lang="en-US" sz="1000" dirty="0" smtClean="0"/>
              <a:t>: Increasing brand awareness is a crucial goal for any business, and </a:t>
            </a:r>
            <a:r>
              <a:rPr lang="en-US" sz="1000" dirty="0" err="1" smtClean="0"/>
              <a:t>Haldiram's</a:t>
            </a:r>
            <a:r>
              <a:rPr lang="en-US" sz="1000" dirty="0" smtClean="0"/>
              <a:t> may aim to reach a broader audience through advertising to make more people aware of their products and offerings.</a:t>
            </a:r>
          </a:p>
          <a:p>
            <a:pPr>
              <a:buFont typeface="Wingdings" pitchFamily="2" charset="2"/>
              <a:buChar char="§"/>
            </a:pPr>
            <a:endParaRPr lang="en-US" sz="1000" dirty="0" smtClean="0"/>
          </a:p>
          <a:p>
            <a:pPr>
              <a:buFont typeface="Wingdings" pitchFamily="2" charset="2"/>
              <a:buChar char="§"/>
            </a:pPr>
            <a:r>
              <a:rPr lang="en-US" sz="1000" b="1" dirty="0" smtClean="0"/>
              <a:t>Product Promotion</a:t>
            </a:r>
            <a:r>
              <a:rPr lang="en-US" sz="1000" dirty="0" smtClean="0"/>
              <a:t>: </a:t>
            </a:r>
            <a:r>
              <a:rPr lang="en-US" sz="1000" dirty="0" err="1" smtClean="0"/>
              <a:t>Haldiram's</a:t>
            </a:r>
            <a:r>
              <a:rPr lang="en-US" sz="1000" dirty="0" smtClean="0"/>
              <a:t> might focus on promoting specific products or product lines through their advertising campaigns to drive sales and increase demand for those items.</a:t>
            </a:r>
          </a:p>
          <a:p>
            <a:pPr>
              <a:buFont typeface="Wingdings" pitchFamily="2" charset="2"/>
              <a:buChar char="§"/>
            </a:pPr>
            <a:endParaRPr lang="en-US" sz="1000" dirty="0" smtClean="0"/>
          </a:p>
          <a:p>
            <a:pPr>
              <a:buFont typeface="Wingdings" pitchFamily="2" charset="2"/>
              <a:buChar char="§"/>
            </a:pPr>
            <a:r>
              <a:rPr lang="en-US" sz="1000" b="1" dirty="0" smtClean="0"/>
              <a:t>Expanding Market Reach</a:t>
            </a:r>
            <a:r>
              <a:rPr lang="en-US" sz="1000" dirty="0" smtClean="0"/>
              <a:t>: If </a:t>
            </a:r>
            <a:r>
              <a:rPr lang="en-US" sz="1000" dirty="0" err="1" smtClean="0"/>
              <a:t>Haldiram's</a:t>
            </a:r>
            <a:r>
              <a:rPr lang="en-US" sz="1000" dirty="0" smtClean="0"/>
              <a:t> plans to enter new markets or regions, their advertising efforts may concentrate on establishing a presence and gaining market share in those areas.</a:t>
            </a:r>
          </a:p>
          <a:p>
            <a:pPr>
              <a:buFont typeface="Wingdings" pitchFamily="2" charset="2"/>
              <a:buChar char="§"/>
            </a:pPr>
            <a:endParaRPr lang="en-US" sz="1000" dirty="0" smtClean="0"/>
          </a:p>
          <a:p>
            <a:pPr>
              <a:buFont typeface="Wingdings" pitchFamily="2" charset="2"/>
              <a:buChar char="§"/>
            </a:pPr>
            <a:r>
              <a:rPr lang="en-US" sz="1000" b="1" dirty="0" smtClean="0"/>
              <a:t>Building Brand Perception</a:t>
            </a:r>
            <a:r>
              <a:rPr lang="en-US" sz="1000" dirty="0" smtClean="0"/>
              <a:t>: Advertising can be used to shape how customers perceive the brand. </a:t>
            </a:r>
            <a:r>
              <a:rPr lang="en-US" sz="1000" dirty="0" err="1" smtClean="0"/>
              <a:t>Haldiram's</a:t>
            </a:r>
            <a:r>
              <a:rPr lang="en-US" sz="1000" dirty="0" smtClean="0"/>
              <a:t> may aim to position itself as a premium, trustworthy, and reliable brand in the snack and sweets industry.</a:t>
            </a:r>
          </a:p>
          <a:p>
            <a:pPr>
              <a:buFont typeface="Wingdings" pitchFamily="2" charset="2"/>
              <a:buChar char="§"/>
            </a:pPr>
            <a:endParaRPr lang="en-US" sz="1000" dirty="0" smtClean="0"/>
          </a:p>
          <a:p>
            <a:pPr>
              <a:buFont typeface="Wingdings" pitchFamily="2" charset="2"/>
              <a:buChar char="§"/>
            </a:pPr>
            <a:r>
              <a:rPr lang="en-US" sz="1000" b="1" dirty="0" smtClean="0"/>
              <a:t>Driving Sales and Revenue</a:t>
            </a:r>
            <a:r>
              <a:rPr lang="en-US" sz="1000" dirty="0" smtClean="0"/>
              <a:t>: Ultimately, advertising aims to boost sales and generate revenue for the brand. </a:t>
            </a:r>
            <a:r>
              <a:rPr lang="en-US" sz="1000" dirty="0" err="1" smtClean="0"/>
              <a:t>Haldiram's</a:t>
            </a:r>
            <a:r>
              <a:rPr lang="en-US" sz="1000" dirty="0" smtClean="0"/>
              <a:t> may use advertising to attract new customers, increase repeat purchases, and improve overall sales performance.</a:t>
            </a:r>
          </a:p>
          <a:p>
            <a:pPr>
              <a:buFont typeface="Wingdings" pitchFamily="2" charset="2"/>
              <a:buChar char="§"/>
            </a:pPr>
            <a:endParaRPr lang="en-US" sz="1000" dirty="0" smtClean="0"/>
          </a:p>
          <a:p>
            <a:pPr>
              <a:buFont typeface="Wingdings" pitchFamily="2" charset="2"/>
              <a:buChar char="§"/>
            </a:pPr>
            <a:r>
              <a:rPr lang="en-US" sz="1000" b="1" dirty="0" smtClean="0"/>
              <a:t>Competitive Advantage</a:t>
            </a:r>
            <a:r>
              <a:rPr lang="en-US" sz="1000" dirty="0" smtClean="0"/>
              <a:t>: Advertising can also be a way for </a:t>
            </a:r>
            <a:r>
              <a:rPr lang="en-US" sz="1000" dirty="0" err="1" smtClean="0"/>
              <a:t>Haldiram's</a:t>
            </a:r>
            <a:r>
              <a:rPr lang="en-US" sz="1000" dirty="0" smtClean="0"/>
              <a:t> to differentiate itself from competitors and showcase its unique selling propositions (USPs) to customers.</a:t>
            </a:r>
          </a:p>
          <a:p>
            <a:pPr>
              <a:buFont typeface="Wingdings" pitchFamily="2" charset="2"/>
              <a:buChar char="§"/>
            </a:pPr>
            <a:endParaRPr lang="en-US" sz="1000" dirty="0" smtClean="0"/>
          </a:p>
          <a:p>
            <a:pPr>
              <a:buFont typeface="Wingdings" pitchFamily="2" charset="2"/>
              <a:buChar char="§"/>
            </a:pPr>
            <a:r>
              <a:rPr lang="en-US" sz="1000" b="1" dirty="0" smtClean="0"/>
              <a:t>Engaging with the Target Audience</a:t>
            </a:r>
            <a:r>
              <a:rPr lang="en-US" sz="1000" dirty="0" smtClean="0"/>
              <a:t>: </a:t>
            </a:r>
            <a:r>
              <a:rPr lang="en-US" sz="1000" dirty="0" err="1" smtClean="0"/>
              <a:t>Haldiram's</a:t>
            </a:r>
            <a:r>
              <a:rPr lang="en-US" sz="1000" dirty="0" smtClean="0"/>
              <a:t> might use advertising to engage with its target audience, encouraging interactions, social media sharing, and customer feedback.</a:t>
            </a:r>
          </a:p>
          <a:p>
            <a:pPr>
              <a:buFont typeface="Wingdings" pitchFamily="2" charset="2"/>
              <a:buChar char="§"/>
            </a:pPr>
            <a:endParaRPr lang="en-US" sz="1000" dirty="0" smtClean="0"/>
          </a:p>
          <a:p>
            <a:pPr>
              <a:buFont typeface="Wingdings" pitchFamily="2" charset="2"/>
              <a:buChar char="§"/>
            </a:pPr>
            <a:r>
              <a:rPr lang="en-US" sz="1000" b="1" dirty="0" smtClean="0"/>
              <a:t>Launching New Products</a:t>
            </a:r>
            <a:r>
              <a:rPr lang="en-US" sz="1000" dirty="0" smtClean="0"/>
              <a:t>: When introducing new snack or sweet products, </a:t>
            </a:r>
            <a:r>
              <a:rPr lang="en-US" sz="1000" dirty="0" err="1" smtClean="0"/>
              <a:t>Haldiram's</a:t>
            </a:r>
            <a:r>
              <a:rPr lang="en-US" sz="1000" dirty="0" smtClean="0"/>
              <a:t> may utilize advertising to create excitement and interest around the product launch.</a:t>
            </a:r>
          </a:p>
          <a:p>
            <a:pPr>
              <a:buFont typeface="Wingdings" pitchFamily="2" charset="2"/>
              <a:buChar char="§"/>
            </a:pPr>
            <a:endParaRPr lang="en-US" sz="1000" dirty="0" smtClean="0"/>
          </a:p>
          <a:p>
            <a:pPr>
              <a:buFont typeface="Wingdings" pitchFamily="2" charset="2"/>
              <a:buChar char="§"/>
            </a:pPr>
            <a:r>
              <a:rPr lang="en-US" sz="1000" b="1" dirty="0" smtClean="0"/>
              <a:t>Customer Loyalty and Retention</a:t>
            </a:r>
            <a:r>
              <a:rPr lang="en-US" sz="1000" dirty="0" smtClean="0"/>
              <a:t>: Advertising can be part of a broader customer retention strategy, reinforcing brand loyalty among existing customers.</a:t>
            </a:r>
          </a:p>
          <a:p>
            <a:pPr>
              <a:buFont typeface="Wingdings" pitchFamily="2" charset="2"/>
              <a:buChar char="§"/>
            </a:pPr>
            <a:endParaRPr lang="en-US" sz="1000" dirty="0" smtClean="0"/>
          </a:p>
          <a:p>
            <a:pPr>
              <a:buFont typeface="Wingdings" pitchFamily="2" charset="2"/>
              <a:buChar char="§"/>
            </a:pPr>
            <a:r>
              <a:rPr lang="en-US" sz="1000" b="1" dirty="0" smtClean="0"/>
              <a:t>Social Responsibility and Corporate Image</a:t>
            </a:r>
            <a:r>
              <a:rPr lang="en-US" sz="1000" dirty="0" smtClean="0"/>
              <a:t>: </a:t>
            </a:r>
            <a:r>
              <a:rPr lang="en-US" sz="1000" dirty="0" err="1" smtClean="0"/>
              <a:t>Haldiram's</a:t>
            </a:r>
            <a:r>
              <a:rPr lang="en-US" sz="1000" dirty="0" smtClean="0"/>
              <a:t> might also focus on portraying a positive corporate image and showcasing any social responsibility initiatives they are involved in, as this can resonate with socially conscious consumers.</a:t>
            </a:r>
            <a:endParaRPr lang="en-U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560683" y="93218"/>
            <a:ext cx="8022631" cy="50318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b="1" i="0" u="none" strike="noStrike" cap="none" dirty="0">
                <a:solidFill>
                  <a:schemeClr val="accent1">
                    <a:lumMod val="75000"/>
                  </a:schemeClr>
                </a:solidFill>
                <a:latin typeface="Congenial Black" panose="020B0604020202020204" pitchFamily="2" charset="0"/>
                <a:ea typeface="Arial"/>
                <a:cs typeface="Arial"/>
                <a:sym typeface="Arial"/>
              </a:rPr>
              <a:t>Part 1: Brand study, Competitor Analysis &amp; Buyer’s/Audience’s Persona</a:t>
            </a:r>
            <a:endParaRPr b="0" i="0" u="none" strike="noStrike" cap="none" dirty="0">
              <a:solidFill>
                <a:schemeClr val="accent1">
                  <a:lumMod val="75000"/>
                </a:schemeClr>
              </a:solidFill>
              <a:latin typeface="Congenial Black" panose="020B0604020202020204" pitchFamily="2" charset="0"/>
              <a:ea typeface="Arial"/>
              <a:cs typeface="Arial"/>
              <a:sym typeface="Arial"/>
            </a:endParaRPr>
          </a:p>
        </p:txBody>
      </p:sp>
      <p:sp>
        <p:nvSpPr>
          <p:cNvPr id="68" name="Google Shape;68;p15"/>
          <p:cNvSpPr txBox="1"/>
          <p:nvPr/>
        </p:nvSpPr>
        <p:spPr>
          <a:xfrm>
            <a:off x="168317" y="654841"/>
            <a:ext cx="8807365" cy="4832062"/>
          </a:xfrm>
          <a:prstGeom prst="rect">
            <a:avLst/>
          </a:prstGeom>
          <a:noFill/>
          <a:ln>
            <a:noFill/>
          </a:ln>
        </p:spPr>
        <p:txBody>
          <a:bodyPr spcFirstLastPara="1" wrap="square" lIns="91425" tIns="91425" rIns="91425" bIns="91425" anchor="t" anchorCtr="0">
            <a:spAutoFit/>
          </a:bodyPr>
          <a:lstStyle/>
          <a:p>
            <a:pPr marL="139700" marR="0" lvl="0" algn="l" rtl="0">
              <a:lnSpc>
                <a:spcPct val="100000"/>
              </a:lnSpc>
              <a:spcBef>
                <a:spcPts val="0"/>
              </a:spcBef>
              <a:spcAft>
                <a:spcPts val="0"/>
              </a:spcAft>
              <a:buClr>
                <a:srgbClr val="000000"/>
              </a:buClr>
              <a:buSzPts val="1400"/>
            </a:pPr>
            <a:r>
              <a:rPr lang="en-GB" sz="1200" b="1" i="0" u="none" strike="noStrike" cap="none" dirty="0">
                <a:solidFill>
                  <a:srgbClr val="000000"/>
                </a:solidFill>
                <a:latin typeface="Arial Black" pitchFamily="34" charset="0"/>
                <a:ea typeface="Arial"/>
                <a:cs typeface="Arial"/>
                <a:sym typeface="Arial"/>
              </a:rPr>
              <a:t>Research On Brand Identity: </a:t>
            </a:r>
            <a:r>
              <a:rPr lang="en-US" sz="1200" b="0" i="0" dirty="0" err="1">
                <a:effectLst/>
                <a:latin typeface="Roboto" panose="02000000000000000000" pitchFamily="2" charset="0"/>
              </a:rPr>
              <a:t>Haldiram</a:t>
            </a:r>
            <a:r>
              <a:rPr lang="en-US" sz="1200" b="0" i="0" dirty="0">
                <a:effectLst/>
                <a:latin typeface="Roboto" panose="02000000000000000000" pitchFamily="2" charset="0"/>
              </a:rPr>
              <a:t> Limited is an unlisted public company incorporated on 06 October, 1997. It is classified as a public limited company and is located in Kolkata, West Bengal. It's authorized share capital is INR 3.00 </a:t>
            </a:r>
            <a:r>
              <a:rPr lang="en-US" sz="1200" b="0" i="0" dirty="0" err="1">
                <a:effectLst/>
                <a:latin typeface="Roboto" panose="02000000000000000000" pitchFamily="2" charset="0"/>
              </a:rPr>
              <a:t>cr</a:t>
            </a:r>
            <a:r>
              <a:rPr lang="en-US" sz="1200" b="0" i="0" dirty="0">
                <a:effectLst/>
                <a:latin typeface="Roboto" panose="02000000000000000000" pitchFamily="2" charset="0"/>
              </a:rPr>
              <a:t> and the total paid-up capital is INR 2.24 cr.</a:t>
            </a:r>
          </a:p>
          <a:p>
            <a:pPr marL="139700" marR="0" lvl="0" algn="l" rtl="0">
              <a:lnSpc>
                <a:spcPct val="100000"/>
              </a:lnSpc>
              <a:spcBef>
                <a:spcPts val="0"/>
              </a:spcBef>
              <a:spcAft>
                <a:spcPts val="0"/>
              </a:spcAft>
              <a:buClr>
                <a:srgbClr val="000000"/>
              </a:buClr>
              <a:buSzPts val="1400"/>
            </a:pPr>
            <a:endParaRPr lang="en-US" sz="1200" b="1" i="0" dirty="0">
              <a:effectLst/>
              <a:latin typeface="Roboto" panose="02000000000000000000" pitchFamily="2" charset="0"/>
            </a:endParaRPr>
          </a:p>
          <a:p>
            <a:pPr marL="139700" marR="0" lvl="0" algn="l" rtl="0">
              <a:lnSpc>
                <a:spcPct val="100000"/>
              </a:lnSpc>
              <a:spcBef>
                <a:spcPts val="0"/>
              </a:spcBef>
              <a:spcAft>
                <a:spcPts val="0"/>
              </a:spcAft>
              <a:buClr>
                <a:srgbClr val="000000"/>
              </a:buClr>
              <a:buSzPts val="1400"/>
            </a:pPr>
            <a:r>
              <a:rPr lang="en-US" sz="1200" b="1" i="0" dirty="0">
                <a:effectLst/>
                <a:latin typeface="Roboto" panose="02000000000000000000" pitchFamily="2" charset="0"/>
              </a:rPr>
              <a:t>Description: </a:t>
            </a:r>
            <a:r>
              <a:rPr lang="en-US" sz="1200" b="0" i="0" dirty="0">
                <a:effectLst/>
                <a:latin typeface="Roboto" panose="02000000000000000000" pitchFamily="2" charset="0"/>
              </a:rPr>
              <a:t>The company manufactures sweets &amp; namkeens.</a:t>
            </a:r>
          </a:p>
          <a:p>
            <a:pPr marL="139700" marR="0" lvl="0" algn="l" rtl="0">
              <a:lnSpc>
                <a:spcPct val="100000"/>
              </a:lnSpc>
              <a:spcBef>
                <a:spcPts val="0"/>
              </a:spcBef>
              <a:spcAft>
                <a:spcPts val="0"/>
              </a:spcAft>
              <a:buClr>
                <a:srgbClr val="000000"/>
              </a:buClr>
              <a:buSzPts val="1400"/>
            </a:pPr>
            <a:endParaRPr lang="en-US" sz="1200" b="1" i="0" dirty="0">
              <a:effectLst/>
              <a:latin typeface="Roboto" panose="02000000000000000000" pitchFamily="2" charset="0"/>
            </a:endParaRPr>
          </a:p>
          <a:p>
            <a:pPr marL="139700" marR="0" lvl="0" algn="l" rtl="0">
              <a:lnSpc>
                <a:spcPct val="100000"/>
              </a:lnSpc>
              <a:spcBef>
                <a:spcPts val="0"/>
              </a:spcBef>
              <a:spcAft>
                <a:spcPts val="0"/>
              </a:spcAft>
              <a:buClr>
                <a:srgbClr val="000000"/>
              </a:buClr>
              <a:buSzPts val="1400"/>
            </a:pPr>
            <a:r>
              <a:rPr lang="en-US" sz="1200" b="1" i="0" dirty="0">
                <a:effectLst/>
                <a:latin typeface="Roboto" panose="02000000000000000000" pitchFamily="2" charset="0"/>
              </a:rPr>
              <a:t>Products &amp; Services: </a:t>
            </a:r>
            <a:r>
              <a:rPr lang="en-US" sz="1200" b="0" i="0" dirty="0">
                <a:effectLst/>
                <a:latin typeface="Roboto" panose="02000000000000000000" pitchFamily="2" charset="0"/>
              </a:rPr>
              <a:t>NAMKEEN, PAPADS, SWEETS, BISCUITS, DRINKS, FESTIVE PACKS</a:t>
            </a:r>
          </a:p>
          <a:p>
            <a:pPr marL="139700" marR="0" lvl="0" algn="l" rtl="0">
              <a:lnSpc>
                <a:spcPct val="100000"/>
              </a:lnSpc>
              <a:spcBef>
                <a:spcPts val="0"/>
              </a:spcBef>
              <a:spcAft>
                <a:spcPts val="0"/>
              </a:spcAft>
              <a:buClr>
                <a:srgbClr val="000000"/>
              </a:buClr>
              <a:buSzPts val="1400"/>
            </a:pPr>
            <a:endParaRPr lang="en-US" sz="1200" dirty="0">
              <a:latin typeface="Roboto" panose="02000000000000000000" pitchFamily="2" charset="0"/>
            </a:endParaRPr>
          </a:p>
          <a:p>
            <a:pPr marL="139700" marR="0" lvl="0" algn="l" rtl="0">
              <a:lnSpc>
                <a:spcPct val="100000"/>
              </a:lnSpc>
              <a:spcBef>
                <a:spcPts val="0"/>
              </a:spcBef>
              <a:spcAft>
                <a:spcPts val="0"/>
              </a:spcAft>
              <a:buClr>
                <a:srgbClr val="000000"/>
              </a:buClr>
              <a:buSzPts val="1400"/>
            </a:pPr>
            <a:r>
              <a:rPr lang="en-US" sz="1200" b="1" dirty="0">
                <a:latin typeface="Roboto" panose="02000000000000000000" pitchFamily="2" charset="0"/>
              </a:rPr>
              <a:t>Brand </a:t>
            </a:r>
            <a:r>
              <a:rPr lang="en-US" sz="1200" b="1" dirty="0" err="1">
                <a:latin typeface="Roboto" panose="02000000000000000000" pitchFamily="2" charset="0"/>
              </a:rPr>
              <a:t>colours</a:t>
            </a:r>
            <a:r>
              <a:rPr lang="en-US" sz="1200" b="1" i="0" dirty="0">
                <a:effectLst/>
                <a:latin typeface="Roboto" panose="02000000000000000000" pitchFamily="2" charset="0"/>
              </a:rPr>
              <a:t>: </a:t>
            </a:r>
            <a:r>
              <a:rPr lang="en-US" sz="1200" i="0" dirty="0">
                <a:effectLst/>
                <a:latin typeface="Roboto" panose="02000000000000000000" pitchFamily="2" charset="0"/>
              </a:rPr>
              <a:t>Red &amp; </a:t>
            </a:r>
            <a:r>
              <a:rPr lang="en-US" sz="1200" dirty="0">
                <a:latin typeface="Roboto" panose="02000000000000000000" pitchFamily="2" charset="0"/>
              </a:rPr>
              <a:t>Blue</a:t>
            </a:r>
          </a:p>
          <a:p>
            <a:pPr marL="139700" marR="0" lvl="0" algn="l" rtl="0">
              <a:lnSpc>
                <a:spcPct val="100000"/>
              </a:lnSpc>
              <a:spcBef>
                <a:spcPts val="0"/>
              </a:spcBef>
              <a:spcAft>
                <a:spcPts val="0"/>
              </a:spcAft>
              <a:buClr>
                <a:srgbClr val="000000"/>
              </a:buClr>
              <a:buSzPts val="1400"/>
            </a:pPr>
            <a:endParaRPr lang="en-US" sz="1200" b="1" i="0" dirty="0">
              <a:effectLst/>
              <a:latin typeface="Roboto" panose="02000000000000000000" pitchFamily="2" charset="0"/>
            </a:endParaRPr>
          </a:p>
          <a:p>
            <a:pPr marL="139700" marR="0" lvl="0" algn="l" rtl="0">
              <a:lnSpc>
                <a:spcPct val="100000"/>
              </a:lnSpc>
              <a:spcBef>
                <a:spcPts val="0"/>
              </a:spcBef>
              <a:spcAft>
                <a:spcPts val="0"/>
              </a:spcAft>
              <a:buClr>
                <a:srgbClr val="000000"/>
              </a:buClr>
              <a:buSzPts val="1400"/>
            </a:pPr>
            <a:r>
              <a:rPr lang="en-US" sz="1200" b="1" i="0" dirty="0">
                <a:effectLst/>
                <a:latin typeface="Roboto" panose="02000000000000000000" pitchFamily="2" charset="0"/>
              </a:rPr>
              <a:t>L</a:t>
            </a:r>
            <a:r>
              <a:rPr lang="en-US" sz="1200" b="1" dirty="0">
                <a:latin typeface="Roboto" panose="02000000000000000000" pitchFamily="2" charset="0"/>
              </a:rPr>
              <a:t>ogo: </a:t>
            </a:r>
            <a:endParaRPr lang="en-US" sz="1200" b="1" i="0" dirty="0">
              <a:effectLst/>
              <a:latin typeface="Roboto" panose="02000000000000000000" pitchFamily="2" charset="0"/>
            </a:endParaRPr>
          </a:p>
          <a:p>
            <a:pPr algn="just"/>
            <a:endParaRPr lang="en-US" sz="1200" b="0" i="0" dirty="0">
              <a:effectLst/>
              <a:latin typeface="Roboto" panose="02000000000000000000" pitchFamily="2" charset="0"/>
            </a:endParaRPr>
          </a:p>
          <a:p>
            <a:pPr marL="139700" marR="0" lvl="0" algn="l" rtl="0">
              <a:lnSpc>
                <a:spcPct val="100000"/>
              </a:lnSpc>
              <a:spcBef>
                <a:spcPts val="0"/>
              </a:spcBef>
              <a:spcAft>
                <a:spcPts val="0"/>
              </a:spcAft>
              <a:buClr>
                <a:srgbClr val="000000"/>
              </a:buClr>
              <a:buSzPts val="1400"/>
            </a:pPr>
            <a:r>
              <a:rPr lang="en-GB" sz="1200" b="1" i="0" u="none" strike="noStrike" cap="none" dirty="0">
                <a:solidFill>
                  <a:srgbClr val="000000"/>
                </a:solidFill>
                <a:latin typeface="Arial"/>
                <a:ea typeface="Arial"/>
                <a:cs typeface="Arial"/>
                <a:sym typeface="Arial"/>
              </a:rPr>
              <a:t> </a:t>
            </a:r>
            <a:endParaRPr lang="en-GB" sz="1200" dirty="0">
              <a:solidFill>
                <a:srgbClr val="000000"/>
              </a:solidFill>
              <a:latin typeface="Arial"/>
              <a:ea typeface="Arial"/>
              <a:cs typeface="Arial"/>
              <a:sym typeface="Arial"/>
            </a:endParaRPr>
          </a:p>
          <a:p>
            <a:pPr marL="139700" marR="0" lvl="0" algn="l" rtl="0">
              <a:lnSpc>
                <a:spcPct val="100000"/>
              </a:lnSpc>
              <a:spcBef>
                <a:spcPts val="0"/>
              </a:spcBef>
              <a:spcAft>
                <a:spcPts val="0"/>
              </a:spcAft>
              <a:buClr>
                <a:srgbClr val="000000"/>
              </a:buClr>
              <a:buSzPts val="1400"/>
            </a:pPr>
            <a:endParaRPr lang="en-GB" sz="1200" b="1" i="0" u="none" strike="noStrike" cap="none" dirty="0">
              <a:solidFill>
                <a:srgbClr val="000000"/>
              </a:solidFill>
              <a:latin typeface="Arial"/>
              <a:ea typeface="Arial"/>
              <a:cs typeface="Arial"/>
              <a:sym typeface="Arial"/>
            </a:endParaRPr>
          </a:p>
          <a:p>
            <a:pPr marL="139700" marR="0" lvl="0" algn="l" rtl="0">
              <a:lnSpc>
                <a:spcPct val="100000"/>
              </a:lnSpc>
              <a:spcBef>
                <a:spcPts val="0"/>
              </a:spcBef>
              <a:spcAft>
                <a:spcPts val="0"/>
              </a:spcAft>
              <a:buClr>
                <a:srgbClr val="000000"/>
              </a:buClr>
              <a:buSzPts val="1400"/>
            </a:pPr>
            <a:r>
              <a:rPr lang="en-GB" sz="1200" b="1" i="0" u="none" strike="noStrike" cap="none" dirty="0">
                <a:solidFill>
                  <a:srgbClr val="000000"/>
                </a:solidFill>
                <a:latin typeface="Arial"/>
                <a:ea typeface="Arial"/>
                <a:cs typeface="Arial"/>
                <a:sym typeface="Arial"/>
              </a:rPr>
              <a:t>Mission/Values: </a:t>
            </a:r>
            <a:r>
              <a:rPr lang="en-GB" sz="1200" i="0" u="none" strike="noStrike" cap="none" dirty="0">
                <a:solidFill>
                  <a:srgbClr val="000000"/>
                </a:solidFill>
                <a:latin typeface="Arial"/>
                <a:ea typeface="Arial"/>
                <a:cs typeface="Arial"/>
                <a:sym typeface="Arial"/>
              </a:rPr>
              <a:t>Review, recreate &amp; rediscover the trend of healthy eating, innovate and invent fresh new methods to nourish and delight everyone we serve.</a:t>
            </a:r>
            <a:endParaRPr lang="en-US" sz="1200" b="1" i="0" dirty="0">
              <a:solidFill>
                <a:srgbClr val="000000"/>
              </a:solidFill>
              <a:latin typeface="Roboto" panose="02000000000000000000" pitchFamily="2" charset="0"/>
              <a:ea typeface="Arial"/>
              <a:cs typeface="Arial"/>
              <a:sym typeface="Arial"/>
            </a:endParaRPr>
          </a:p>
          <a:p>
            <a:pPr marL="139700" marR="0" lvl="0" algn="l" rtl="0">
              <a:lnSpc>
                <a:spcPct val="100000"/>
              </a:lnSpc>
              <a:spcBef>
                <a:spcPts val="0"/>
              </a:spcBef>
              <a:spcAft>
                <a:spcPts val="0"/>
              </a:spcAft>
              <a:buClr>
                <a:srgbClr val="000000"/>
              </a:buClr>
              <a:buSzPts val="1400"/>
            </a:pPr>
            <a:endParaRPr lang="en-US" sz="1200" b="1" dirty="0">
              <a:solidFill>
                <a:srgbClr val="000000"/>
              </a:solidFill>
              <a:latin typeface="Roboto" panose="02000000000000000000" pitchFamily="2" charset="0"/>
              <a:cs typeface="Arial"/>
              <a:sym typeface="Arial"/>
            </a:endParaRPr>
          </a:p>
          <a:p>
            <a:pPr marL="139700" marR="0" lvl="0" algn="l" rtl="0">
              <a:lnSpc>
                <a:spcPct val="100000"/>
              </a:lnSpc>
              <a:spcBef>
                <a:spcPts val="0"/>
              </a:spcBef>
              <a:spcAft>
                <a:spcPts val="0"/>
              </a:spcAft>
              <a:buClr>
                <a:srgbClr val="000000"/>
              </a:buClr>
              <a:buSzPts val="1400"/>
            </a:pPr>
            <a:r>
              <a:rPr lang="en-US" sz="1200" b="1" dirty="0">
                <a:latin typeface="Roboto" panose="02000000000000000000" pitchFamily="2" charset="0"/>
              </a:rPr>
              <a:t>Vision: </a:t>
            </a:r>
            <a:r>
              <a:rPr lang="en-US" sz="1200" dirty="0">
                <a:latin typeface="Roboto" panose="02000000000000000000" pitchFamily="2" charset="0"/>
              </a:rPr>
              <a:t>Be the trend setter in the field of healthy and tasty eating to achieve a sustainable growth. This will bring about an overall upliftment of the organization, its people &amp; the society.</a:t>
            </a:r>
          </a:p>
          <a:p>
            <a:pPr marL="139700" marR="0" lvl="0" algn="l" rtl="0">
              <a:lnSpc>
                <a:spcPct val="100000"/>
              </a:lnSpc>
              <a:spcBef>
                <a:spcPts val="0"/>
              </a:spcBef>
              <a:spcAft>
                <a:spcPts val="0"/>
              </a:spcAft>
              <a:buClr>
                <a:srgbClr val="000000"/>
              </a:buClr>
              <a:buSzPts val="1400"/>
            </a:pPr>
            <a:endParaRPr lang="en-US" sz="1200" dirty="0">
              <a:solidFill>
                <a:srgbClr val="000000"/>
              </a:solidFill>
              <a:latin typeface="Roboto" panose="02000000000000000000" pitchFamily="2" charset="0"/>
              <a:cs typeface="Arial"/>
              <a:sym typeface="Arial"/>
            </a:endParaRPr>
          </a:p>
          <a:p>
            <a:pPr marL="139700" marR="0" lvl="0" algn="l" rtl="0">
              <a:lnSpc>
                <a:spcPct val="100000"/>
              </a:lnSpc>
              <a:spcBef>
                <a:spcPts val="0"/>
              </a:spcBef>
              <a:spcAft>
                <a:spcPts val="0"/>
              </a:spcAft>
              <a:buClr>
                <a:srgbClr val="000000"/>
              </a:buClr>
              <a:buSzPts val="1400"/>
            </a:pPr>
            <a:r>
              <a:rPr lang="en-US" sz="1200" b="1" dirty="0">
                <a:solidFill>
                  <a:srgbClr val="000000"/>
                </a:solidFill>
                <a:latin typeface="Roboto" panose="02000000000000000000" pitchFamily="2" charset="0"/>
                <a:cs typeface="Arial"/>
                <a:sym typeface="Arial"/>
              </a:rPr>
              <a:t>Goal: </a:t>
            </a:r>
            <a:r>
              <a:rPr lang="en-US" sz="1200" dirty="0">
                <a:solidFill>
                  <a:srgbClr val="000000"/>
                </a:solidFill>
                <a:latin typeface="Roboto" panose="02000000000000000000" pitchFamily="2" charset="0"/>
                <a:cs typeface="Arial"/>
                <a:sym typeface="Arial"/>
              </a:rPr>
              <a:t>To provide our customers perfect state &amp; quality in best of packaging.</a:t>
            </a:r>
            <a:endParaRPr lang="en-US" sz="1200" b="1" dirty="0">
              <a:solidFill>
                <a:srgbClr val="000000"/>
              </a:solidFill>
              <a:latin typeface="Arial"/>
              <a:cs typeface="Arial"/>
              <a:sym typeface="Arial"/>
            </a:endParaRPr>
          </a:p>
          <a:p>
            <a:pPr marL="139700" marR="0" lvl="0" algn="l" rtl="0">
              <a:lnSpc>
                <a:spcPct val="100000"/>
              </a:lnSpc>
              <a:spcBef>
                <a:spcPts val="0"/>
              </a:spcBef>
              <a:spcAft>
                <a:spcPts val="0"/>
              </a:spcAft>
              <a:buClr>
                <a:srgbClr val="000000"/>
              </a:buClr>
              <a:buSzPts val="1400"/>
            </a:pPr>
            <a:endParaRPr lang="en-US" sz="1200" b="1" i="0" u="none" strike="noStrike" cap="none" dirty="0">
              <a:solidFill>
                <a:srgbClr val="000000"/>
              </a:solidFill>
              <a:latin typeface="Arial"/>
              <a:ea typeface="Arial"/>
              <a:cs typeface="Arial"/>
              <a:sym typeface="Arial"/>
            </a:endParaRPr>
          </a:p>
          <a:p>
            <a:pPr marL="139700" marR="0" lvl="0" algn="l" rtl="0">
              <a:lnSpc>
                <a:spcPct val="100000"/>
              </a:lnSpc>
              <a:spcBef>
                <a:spcPts val="0"/>
              </a:spcBef>
              <a:spcAft>
                <a:spcPts val="0"/>
              </a:spcAft>
              <a:buClr>
                <a:srgbClr val="000000"/>
              </a:buClr>
              <a:buSzPts val="1400"/>
            </a:pPr>
            <a:r>
              <a:rPr lang="en-GB" sz="1200" b="1" i="0" u="none" strike="noStrike" cap="none" dirty="0">
                <a:solidFill>
                  <a:srgbClr val="000000"/>
                </a:solidFill>
                <a:latin typeface="Arial"/>
                <a:ea typeface="Arial"/>
                <a:cs typeface="Arial"/>
                <a:sym typeface="Arial"/>
              </a:rPr>
              <a:t>USP: </a:t>
            </a:r>
            <a:r>
              <a:rPr lang="en-GB" sz="1200" i="0" u="none" strike="noStrike" cap="none" dirty="0">
                <a:solidFill>
                  <a:srgbClr val="000000"/>
                </a:solidFill>
                <a:latin typeface="Arial"/>
                <a:ea typeface="Arial"/>
                <a:cs typeface="Arial"/>
                <a:sym typeface="Arial"/>
              </a:rPr>
              <a:t>The USP of </a:t>
            </a:r>
            <a:r>
              <a:rPr lang="en-GB" sz="1200" i="0" u="none" strike="noStrike" cap="none" dirty="0" err="1">
                <a:solidFill>
                  <a:srgbClr val="000000"/>
                </a:solidFill>
                <a:latin typeface="Arial"/>
                <a:ea typeface="Arial"/>
                <a:cs typeface="Arial"/>
                <a:sym typeface="Arial"/>
              </a:rPr>
              <a:t>Haldiram’s</a:t>
            </a:r>
            <a:r>
              <a:rPr lang="en-GB" sz="1200" i="0" u="none" strike="noStrike" cap="none" dirty="0">
                <a:solidFill>
                  <a:srgbClr val="000000"/>
                </a:solidFill>
                <a:latin typeface="Arial"/>
                <a:ea typeface="Arial"/>
                <a:cs typeface="Arial"/>
                <a:sym typeface="Arial"/>
              </a:rPr>
              <a:t> is providing </a:t>
            </a:r>
            <a:r>
              <a:rPr lang="en-US" sz="1200" u="none" strike="noStrike" cap="none" dirty="0">
                <a:solidFill>
                  <a:srgbClr val="000000"/>
                </a:solidFill>
                <a:latin typeface="Arial" panose="020B0604020202020204" pitchFamily="34" charset="0"/>
                <a:ea typeface="Arial"/>
                <a:cs typeface="Arial"/>
                <a:sym typeface="Arial"/>
              </a:rPr>
              <a:t>w</a:t>
            </a:r>
            <a:r>
              <a:rPr lang="en-US" sz="1200" b="0" i="0" dirty="0">
                <a:solidFill>
                  <a:srgbClr val="000000"/>
                </a:solidFill>
                <a:effectLst/>
                <a:latin typeface="Arial" panose="020B0604020202020204" pitchFamily="34" charset="0"/>
              </a:rPr>
              <a:t>ide range of hygienic, tasty and authentic Indian savories and sweet.</a:t>
            </a:r>
            <a:endParaRPr sz="12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026" name="Picture 2" descr="Haldirams Logo and symbol, meaning, history, PNG">
            <a:extLst>
              <a:ext uri="{FF2B5EF4-FFF2-40B4-BE49-F238E27FC236}">
                <a16:creationId xmlns:a16="http://schemas.microsoft.com/office/drawing/2014/main" xmlns="" id="{84F348A3-9155-7786-3293-BE1FAAE68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87" y="2450437"/>
            <a:ext cx="1522594" cy="871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23220"/>
          </a:xfrm>
          <a:prstGeom prst="rect">
            <a:avLst/>
          </a:prstGeom>
        </p:spPr>
        <p:txBody>
          <a:bodyPr wrap="square">
            <a:spAutoFit/>
          </a:bodyPr>
          <a:lstStyle/>
          <a:p>
            <a:pPr marL="457200" lvl="0" indent="-317500">
              <a:buClr>
                <a:srgbClr val="000000"/>
              </a:buClr>
              <a:buSzPts val="1400"/>
              <a:buFont typeface="Arial"/>
              <a:buChar char="●"/>
            </a:pPr>
            <a:r>
              <a:rPr lang="en-US" sz="1400" b="1" dirty="0" smtClean="0">
                <a:solidFill>
                  <a:srgbClr val="000000"/>
                </a:solidFill>
                <a:latin typeface="Arial"/>
                <a:ea typeface="Arial"/>
                <a:cs typeface="Arial"/>
                <a:sym typeface="Arial"/>
              </a:rPr>
              <a:t>Audience Targeting:</a:t>
            </a:r>
            <a:r>
              <a:rPr lang="en-US" sz="1400" dirty="0" smtClean="0">
                <a:solidFill>
                  <a:srgbClr val="000000"/>
                </a:solidFill>
                <a:latin typeface="Arial"/>
                <a:ea typeface="Arial"/>
                <a:cs typeface="Arial"/>
                <a:sym typeface="Arial"/>
              </a:rPr>
              <a:t> Define the target audience for the ad campaigns based on demographics, interests, and behavior.</a:t>
            </a:r>
            <a:endParaRPr lang="en-US" sz="1400" dirty="0">
              <a:solidFill>
                <a:srgbClr val="000000"/>
              </a:solidFill>
              <a:latin typeface="Arial"/>
              <a:ea typeface="Arial"/>
              <a:cs typeface="Arial"/>
              <a:sym typeface="Arial"/>
            </a:endParaRPr>
          </a:p>
        </p:txBody>
      </p:sp>
      <p:sp>
        <p:nvSpPr>
          <p:cNvPr id="3" name="Rectangle 2"/>
          <p:cNvSpPr/>
          <p:nvPr/>
        </p:nvSpPr>
        <p:spPr>
          <a:xfrm>
            <a:off x="0" y="478635"/>
            <a:ext cx="9144000" cy="4832092"/>
          </a:xfrm>
          <a:prstGeom prst="rect">
            <a:avLst/>
          </a:prstGeom>
        </p:spPr>
        <p:txBody>
          <a:bodyPr wrap="square">
            <a:spAutoFit/>
          </a:bodyPr>
          <a:lstStyle/>
          <a:p>
            <a:r>
              <a:rPr lang="en-US" sz="1100" u="sng" dirty="0" smtClean="0"/>
              <a:t>However, here are some key audience segments that </a:t>
            </a:r>
            <a:r>
              <a:rPr lang="en-US" sz="1100" u="sng" dirty="0" err="1" smtClean="0"/>
              <a:t>Haldiram's</a:t>
            </a:r>
            <a:r>
              <a:rPr lang="en-US" sz="1100" u="sng" dirty="0" smtClean="0"/>
              <a:t> might have targeted:</a:t>
            </a:r>
          </a:p>
          <a:p>
            <a:endParaRPr lang="en-US" sz="1100" dirty="0" smtClean="0"/>
          </a:p>
          <a:p>
            <a:pPr marL="228600" indent="-228600">
              <a:buFont typeface="+mj-lt"/>
              <a:buAutoNum type="arabicPeriod"/>
            </a:pPr>
            <a:r>
              <a:rPr lang="en-US" sz="1100" b="1" dirty="0" smtClean="0"/>
              <a:t>Indian Consumers of All Ages</a:t>
            </a:r>
            <a:r>
              <a:rPr lang="en-US" sz="1100" dirty="0" smtClean="0"/>
              <a:t>: </a:t>
            </a:r>
            <a:r>
              <a:rPr lang="en-US" sz="1100" dirty="0" err="1" smtClean="0"/>
              <a:t>Haldiram's</a:t>
            </a:r>
            <a:r>
              <a:rPr lang="en-US" sz="1100" dirty="0" smtClean="0"/>
              <a:t> products cater to a wide range of consumers, from children to adults. Their snacks and sweets appeal to various age groups, making them a popular choice among families and individuals.</a:t>
            </a:r>
          </a:p>
          <a:p>
            <a:pPr marL="228600" indent="-228600">
              <a:buFont typeface="+mj-lt"/>
              <a:buAutoNum type="arabicPeriod"/>
            </a:pPr>
            <a:endParaRPr lang="en-US" sz="1100" dirty="0" smtClean="0"/>
          </a:p>
          <a:p>
            <a:pPr marL="228600" indent="-228600">
              <a:buFont typeface="+mj-lt"/>
              <a:buAutoNum type="arabicPeriod"/>
            </a:pPr>
            <a:r>
              <a:rPr lang="en-US" sz="1100" b="1" dirty="0" smtClean="0"/>
              <a:t>Snack Enthusiasts</a:t>
            </a:r>
            <a:r>
              <a:rPr lang="en-US" sz="1100" dirty="0" smtClean="0"/>
              <a:t>: </a:t>
            </a:r>
            <a:r>
              <a:rPr lang="en-US" sz="1100" dirty="0" err="1" smtClean="0"/>
              <a:t>Haldiram's</a:t>
            </a:r>
            <a:r>
              <a:rPr lang="en-US" sz="1100" dirty="0" smtClean="0"/>
              <a:t> targets people who enjoy snacking on various occasions. Their products are often consumed as snacks during tea-time, movie nights, gatherings, or while traveling.</a:t>
            </a:r>
          </a:p>
          <a:p>
            <a:pPr marL="228600" indent="-228600">
              <a:buFont typeface="+mj-lt"/>
              <a:buAutoNum type="arabicPeriod"/>
            </a:pPr>
            <a:endParaRPr lang="en-US" sz="1100" dirty="0" smtClean="0"/>
          </a:p>
          <a:p>
            <a:pPr marL="228600" indent="-228600">
              <a:buFont typeface="+mj-lt"/>
              <a:buAutoNum type="arabicPeriod"/>
            </a:pPr>
            <a:r>
              <a:rPr lang="en-US" sz="1100" b="1" dirty="0" smtClean="0"/>
              <a:t>Indian and Indian Diaspora</a:t>
            </a:r>
            <a:r>
              <a:rPr lang="en-US" sz="1100" dirty="0" smtClean="0"/>
              <a:t>: </a:t>
            </a:r>
            <a:r>
              <a:rPr lang="en-US" sz="1100" dirty="0" err="1" smtClean="0"/>
              <a:t>Haldiram's</a:t>
            </a:r>
            <a:r>
              <a:rPr lang="en-US" sz="1100" dirty="0" smtClean="0"/>
              <a:t> products have a strong connection to Indian taste preferences and culture. They may target both Indian consumers within the country and the Indian </a:t>
            </a:r>
            <a:r>
              <a:rPr lang="en-US" sz="1100" dirty="0" err="1" smtClean="0"/>
              <a:t>diaspora</a:t>
            </a:r>
            <a:r>
              <a:rPr lang="en-US" sz="1100" dirty="0" smtClean="0"/>
              <a:t> worldwide who seek traditional Indian snacks and sweets.</a:t>
            </a:r>
          </a:p>
          <a:p>
            <a:pPr marL="228600" indent="-228600">
              <a:buFont typeface="+mj-lt"/>
              <a:buAutoNum type="arabicPeriod"/>
            </a:pPr>
            <a:endParaRPr lang="en-US" sz="1100" dirty="0" smtClean="0"/>
          </a:p>
          <a:p>
            <a:pPr marL="228600" indent="-228600">
              <a:buFont typeface="+mj-lt"/>
              <a:buAutoNum type="arabicPeriod"/>
            </a:pPr>
            <a:r>
              <a:rPr lang="en-US" sz="1100" b="1" dirty="0" smtClean="0"/>
              <a:t>Festive Shoppers</a:t>
            </a:r>
            <a:r>
              <a:rPr lang="en-US" sz="1100" dirty="0" smtClean="0"/>
              <a:t>: Indian festivals are significant occasions for sharing sweets and snacks. </a:t>
            </a:r>
            <a:r>
              <a:rPr lang="en-US" sz="1100" dirty="0" err="1" smtClean="0"/>
              <a:t>Haldiram's</a:t>
            </a:r>
            <a:r>
              <a:rPr lang="en-US" sz="1100" dirty="0" smtClean="0"/>
              <a:t> likely targets consumers who indulge in festive shopping to purchase traditional sweets and snacks for gifting and personal consumption.</a:t>
            </a:r>
          </a:p>
          <a:p>
            <a:pPr marL="228600" indent="-228600">
              <a:buFont typeface="+mj-lt"/>
              <a:buAutoNum type="arabicPeriod"/>
            </a:pPr>
            <a:endParaRPr lang="en-US" sz="1100" dirty="0" smtClean="0"/>
          </a:p>
          <a:p>
            <a:pPr marL="228600" indent="-228600">
              <a:buFont typeface="+mj-lt"/>
              <a:buAutoNum type="arabicPeriod"/>
            </a:pPr>
            <a:r>
              <a:rPr lang="en-US" sz="1100" b="1" dirty="0" smtClean="0"/>
              <a:t>Health-Conscious Consumers</a:t>
            </a:r>
            <a:r>
              <a:rPr lang="en-US" sz="1100" dirty="0" smtClean="0"/>
              <a:t>: In recent years, </a:t>
            </a:r>
            <a:r>
              <a:rPr lang="en-US" sz="1100" dirty="0" err="1" smtClean="0"/>
              <a:t>Haldiram's</a:t>
            </a:r>
            <a:r>
              <a:rPr lang="en-US" sz="1100" dirty="0" smtClean="0"/>
              <a:t> has also introduced healthier snack options, targeting health-conscious consumers who prefer snacks with reduced fat, low sodium, or other nutritional benefits.</a:t>
            </a:r>
          </a:p>
          <a:p>
            <a:pPr marL="228600" indent="-228600">
              <a:buFont typeface="+mj-lt"/>
              <a:buAutoNum type="arabicPeriod"/>
            </a:pPr>
            <a:endParaRPr lang="en-US" sz="1100" dirty="0" smtClean="0"/>
          </a:p>
          <a:p>
            <a:pPr marL="228600" indent="-228600">
              <a:buFont typeface="+mj-lt"/>
              <a:buAutoNum type="arabicPeriod"/>
            </a:pPr>
            <a:r>
              <a:rPr lang="en-US" sz="1100" b="1" dirty="0" smtClean="0"/>
              <a:t>Urban and Rural Markets</a:t>
            </a:r>
            <a:r>
              <a:rPr lang="en-US" sz="1100" dirty="0" smtClean="0"/>
              <a:t>: </a:t>
            </a:r>
            <a:r>
              <a:rPr lang="en-US" sz="1100" dirty="0" err="1" smtClean="0"/>
              <a:t>Haldiram's</a:t>
            </a:r>
            <a:r>
              <a:rPr lang="en-US" sz="1100" dirty="0" smtClean="0"/>
              <a:t> has a presence in both urban and rural areas of India. They may tailor their marketing strategies to suit the preferences and needs of consumers in these different market segments.</a:t>
            </a:r>
          </a:p>
          <a:p>
            <a:pPr marL="228600" indent="-228600">
              <a:buFont typeface="+mj-lt"/>
              <a:buAutoNum type="arabicPeriod"/>
            </a:pPr>
            <a:endParaRPr lang="en-US" sz="1100" dirty="0" smtClean="0"/>
          </a:p>
          <a:p>
            <a:pPr marL="228600" indent="-228600">
              <a:buFont typeface="+mj-lt"/>
              <a:buAutoNum type="arabicPeriod"/>
            </a:pPr>
            <a:r>
              <a:rPr lang="en-US" sz="1100" b="1" dirty="0" smtClean="0"/>
              <a:t>Tourists and Travelers</a:t>
            </a:r>
            <a:r>
              <a:rPr lang="en-US" sz="1100" dirty="0" smtClean="0"/>
              <a:t>: </a:t>
            </a:r>
            <a:r>
              <a:rPr lang="en-US" sz="1100" dirty="0" err="1" smtClean="0"/>
              <a:t>Haldiram's</a:t>
            </a:r>
            <a:r>
              <a:rPr lang="en-US" sz="1100" dirty="0" smtClean="0"/>
              <a:t> has established outlets in major tourist destinations, airports, and highways. They may target tourists and travelers who are looking for convenient and familiar snacking options during their journeys.</a:t>
            </a:r>
          </a:p>
          <a:p>
            <a:pPr marL="228600" indent="-228600">
              <a:buFont typeface="+mj-lt"/>
              <a:buAutoNum type="arabicPeriod"/>
            </a:pPr>
            <a:endParaRPr lang="en-US" sz="1100" dirty="0" smtClean="0"/>
          </a:p>
          <a:p>
            <a:pPr marL="228600" indent="-228600">
              <a:buFont typeface="+mj-lt"/>
              <a:buAutoNum type="arabicPeriod"/>
            </a:pPr>
            <a:r>
              <a:rPr lang="en-US" sz="1100" b="1" dirty="0" smtClean="0"/>
              <a:t>E-commerce Shoppers</a:t>
            </a:r>
            <a:r>
              <a:rPr lang="en-US" sz="1100" dirty="0" smtClean="0"/>
              <a:t>: With the rise of online shopping, </a:t>
            </a:r>
            <a:r>
              <a:rPr lang="en-US" sz="1100" dirty="0" err="1" smtClean="0"/>
              <a:t>Haldiram's</a:t>
            </a:r>
            <a:r>
              <a:rPr lang="en-US" sz="1100" dirty="0" smtClean="0"/>
              <a:t> likely targets consumers who prefer to purchase snacks and sweets through e-commerce platforms.</a:t>
            </a:r>
          </a:p>
          <a:p>
            <a:pPr marL="228600" indent="-228600">
              <a:buFont typeface="+mj-lt"/>
              <a:buAutoNum type="arabicPeriod"/>
            </a:pPr>
            <a:endParaRPr lang="en-US" sz="1100" dirty="0" smtClean="0"/>
          </a:p>
          <a:p>
            <a:pPr marL="228600" indent="-228600">
              <a:buFont typeface="+mj-lt"/>
              <a:buAutoNum type="arabicPeriod"/>
            </a:pPr>
            <a:r>
              <a:rPr lang="en-US" sz="1100" b="1" dirty="0" smtClean="0"/>
              <a:t>Corporate Gifting</a:t>
            </a:r>
            <a:r>
              <a:rPr lang="en-US" sz="1100" dirty="0" smtClean="0"/>
              <a:t>: </a:t>
            </a:r>
            <a:r>
              <a:rPr lang="en-US" sz="1100" dirty="0" err="1" smtClean="0"/>
              <a:t>Haldiram's</a:t>
            </a:r>
            <a:r>
              <a:rPr lang="en-US" sz="1100" dirty="0" smtClean="0"/>
              <a:t> may also focus on targeting corporate clients who use their products for gifting purposes during festivals and other occasions.</a:t>
            </a:r>
            <a:endParaRPr lang="en-US" sz="11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7777"/>
          </a:xfrm>
          <a:prstGeom prst="rect">
            <a:avLst/>
          </a:prstGeom>
        </p:spPr>
        <p:txBody>
          <a:bodyPr wrap="square">
            <a:spAutoFit/>
          </a:bodyPr>
          <a:lstStyle/>
          <a:p>
            <a:r>
              <a:rPr lang="en-GB" sz="1400" b="1" dirty="0" smtClean="0">
                <a:solidFill>
                  <a:srgbClr val="000000"/>
                </a:solidFill>
                <a:latin typeface="Arial"/>
                <a:ea typeface="Arial"/>
                <a:cs typeface="Arial"/>
                <a:sym typeface="Arial"/>
              </a:rPr>
              <a:t>Ad Creation:</a:t>
            </a:r>
            <a:r>
              <a:rPr lang="en-GB" sz="1400" dirty="0" smtClean="0">
                <a:solidFill>
                  <a:srgbClr val="000000"/>
                </a:solidFill>
                <a:latin typeface="Arial"/>
                <a:ea typeface="Arial"/>
                <a:cs typeface="Arial"/>
                <a:sym typeface="Arial"/>
              </a:rPr>
              <a:t> Create visually appealing ad </a:t>
            </a:r>
            <a:r>
              <a:rPr lang="en-GB" sz="1400" dirty="0" err="1" smtClean="0">
                <a:solidFill>
                  <a:srgbClr val="000000"/>
                </a:solidFill>
                <a:latin typeface="Arial"/>
                <a:ea typeface="Arial"/>
                <a:cs typeface="Arial"/>
                <a:sym typeface="Arial"/>
              </a:rPr>
              <a:t>creatives</a:t>
            </a:r>
            <a:r>
              <a:rPr lang="en-GB" sz="1400" dirty="0" smtClean="0">
                <a:solidFill>
                  <a:srgbClr val="000000"/>
                </a:solidFill>
                <a:latin typeface="Arial"/>
                <a:ea typeface="Arial"/>
                <a:cs typeface="Arial"/>
                <a:sym typeface="Arial"/>
              </a:rPr>
              <a:t>, compelling ad copy and relevant call-to-action</a:t>
            </a:r>
            <a:endParaRPr lang="en-US" sz="1400" dirty="0"/>
          </a:p>
        </p:txBody>
      </p:sp>
      <p:sp>
        <p:nvSpPr>
          <p:cNvPr id="3" name="Rectangle 2"/>
          <p:cNvSpPr/>
          <p:nvPr/>
        </p:nvSpPr>
        <p:spPr>
          <a:xfrm>
            <a:off x="0" y="337555"/>
            <a:ext cx="9144000" cy="5086008"/>
          </a:xfrm>
          <a:prstGeom prst="rect">
            <a:avLst/>
          </a:prstGeom>
        </p:spPr>
        <p:txBody>
          <a:bodyPr wrap="square">
            <a:spAutoFit/>
          </a:bodyPr>
          <a:lstStyle/>
          <a:p>
            <a:r>
              <a:rPr lang="en-US" sz="1050" u="sng" dirty="0" smtClean="0"/>
              <a:t>Therefore, I can provide a general overview of how </a:t>
            </a:r>
            <a:r>
              <a:rPr lang="en-US" sz="1050" u="sng" dirty="0" err="1" smtClean="0"/>
              <a:t>Haldiram's</a:t>
            </a:r>
            <a:r>
              <a:rPr lang="en-US" sz="1050" u="sng" dirty="0" smtClean="0"/>
              <a:t> might approach ad creation based on common advertising practices:</a:t>
            </a:r>
          </a:p>
          <a:p>
            <a:endParaRPr lang="en-US" sz="1050" u="sng" dirty="0" smtClean="0"/>
          </a:p>
          <a:p>
            <a:pPr marL="228600" indent="-228600">
              <a:buFont typeface="+mj-lt"/>
              <a:buAutoNum type="arabicPeriod"/>
            </a:pPr>
            <a:r>
              <a:rPr lang="en-US" sz="1050" b="1" dirty="0" smtClean="0"/>
              <a:t>Understanding Brand Identity</a:t>
            </a:r>
            <a:r>
              <a:rPr lang="en-US" sz="1050" dirty="0" smtClean="0"/>
              <a:t>: Before creating ads, </a:t>
            </a:r>
            <a:r>
              <a:rPr lang="en-US" sz="1050" dirty="0" err="1" smtClean="0"/>
              <a:t>Haldiram's</a:t>
            </a:r>
            <a:r>
              <a:rPr lang="en-US" sz="1050" dirty="0" smtClean="0"/>
              <a:t> would ensure they have a clear understanding of their brand identity, positioning, and unique selling points. This helps maintain consistency across all advertisements and aligns them with the brand's personality.</a:t>
            </a:r>
          </a:p>
          <a:p>
            <a:pPr marL="228600" indent="-228600">
              <a:buFont typeface="+mj-lt"/>
              <a:buAutoNum type="arabicPeriod"/>
            </a:pPr>
            <a:endParaRPr lang="en-US" sz="1050" dirty="0" smtClean="0"/>
          </a:p>
          <a:p>
            <a:pPr marL="228600" indent="-228600">
              <a:buFont typeface="+mj-lt"/>
              <a:buAutoNum type="arabicPeriod"/>
            </a:pPr>
            <a:r>
              <a:rPr lang="en-US" sz="1050" b="1" dirty="0" smtClean="0"/>
              <a:t>Identifying Objectives</a:t>
            </a:r>
            <a:r>
              <a:rPr lang="en-US" sz="1050" dirty="0" smtClean="0"/>
              <a:t>: </a:t>
            </a:r>
            <a:r>
              <a:rPr lang="en-US" sz="1050" dirty="0" err="1" smtClean="0"/>
              <a:t>Haldiram's</a:t>
            </a:r>
            <a:r>
              <a:rPr lang="en-US" sz="1050" dirty="0" smtClean="0"/>
              <a:t> would determine the specific objectives of each ad campaign, such as increasing sales, promoting new products, building brand awareness, or targeting a particular audience segment.</a:t>
            </a:r>
          </a:p>
          <a:p>
            <a:pPr marL="228600" indent="-228600">
              <a:buFont typeface="+mj-lt"/>
              <a:buAutoNum type="arabicPeriod"/>
            </a:pPr>
            <a:endParaRPr lang="en-US" sz="1050" dirty="0" smtClean="0"/>
          </a:p>
          <a:p>
            <a:pPr marL="228600" indent="-228600">
              <a:buFont typeface="+mj-lt"/>
              <a:buAutoNum type="arabicPeriod"/>
            </a:pPr>
            <a:r>
              <a:rPr lang="en-US" sz="1050" b="1" dirty="0" smtClean="0"/>
              <a:t>Audience Segmentation</a:t>
            </a:r>
            <a:r>
              <a:rPr lang="en-US" sz="1050" dirty="0" smtClean="0"/>
              <a:t>: They would segment their target audience based on demographics, preferences, behaviors, and other relevant factors. This enables them to tailor their ad messages and visuals to resonate with different audience segments.</a:t>
            </a:r>
          </a:p>
          <a:p>
            <a:pPr marL="228600" indent="-228600">
              <a:buFont typeface="+mj-lt"/>
              <a:buAutoNum type="arabicPeriod"/>
            </a:pPr>
            <a:endParaRPr lang="en-US" sz="1050" dirty="0" smtClean="0"/>
          </a:p>
          <a:p>
            <a:pPr marL="228600" indent="-228600">
              <a:buFont typeface="+mj-lt"/>
              <a:buAutoNum type="arabicPeriod"/>
            </a:pPr>
            <a:r>
              <a:rPr lang="en-US" sz="1050" b="1" dirty="0" smtClean="0"/>
              <a:t>Creative Concept Development</a:t>
            </a:r>
            <a:r>
              <a:rPr lang="en-US" sz="1050" dirty="0" smtClean="0"/>
              <a:t>: The ad creation process would involve brainstorming and developing creative concepts that effectively communicate the key message and capture the audience's attention. This may include visualizing the ads, writing ad copy, and selecting suitable formats (e.g., images, videos, animations).</a:t>
            </a:r>
          </a:p>
          <a:p>
            <a:pPr marL="228600" indent="-228600">
              <a:buFont typeface="+mj-lt"/>
              <a:buAutoNum type="arabicPeriod"/>
            </a:pPr>
            <a:endParaRPr lang="en-US" sz="1050" dirty="0" smtClean="0"/>
          </a:p>
          <a:p>
            <a:pPr marL="228600" indent="-228600">
              <a:buFont typeface="+mj-lt"/>
              <a:buAutoNum type="arabicPeriod"/>
            </a:pPr>
            <a:r>
              <a:rPr lang="en-US" sz="1050" b="1" dirty="0" smtClean="0"/>
              <a:t>Showcasing Products</a:t>
            </a:r>
            <a:r>
              <a:rPr lang="en-US" sz="1050" dirty="0" smtClean="0"/>
              <a:t>: </a:t>
            </a:r>
            <a:r>
              <a:rPr lang="en-US" sz="1050" dirty="0" err="1" smtClean="0"/>
              <a:t>Haldiram's</a:t>
            </a:r>
            <a:r>
              <a:rPr lang="en-US" sz="1050" dirty="0" smtClean="0"/>
              <a:t> would showcase their snack and sweet products in an appealing way, emphasizing their quality, variety, and taste. This could involve close-up shots of mouth-watering snacks or beautifully presented sweets.</a:t>
            </a:r>
          </a:p>
          <a:p>
            <a:pPr marL="228600" indent="-228600">
              <a:buFont typeface="+mj-lt"/>
              <a:buAutoNum type="arabicPeriod"/>
            </a:pPr>
            <a:endParaRPr lang="en-US" sz="1050" dirty="0" smtClean="0"/>
          </a:p>
          <a:p>
            <a:pPr marL="228600" indent="-228600">
              <a:buFont typeface="+mj-lt"/>
              <a:buAutoNum type="arabicPeriod"/>
            </a:pPr>
            <a:r>
              <a:rPr lang="en-US" sz="1050" b="1" dirty="0" smtClean="0"/>
              <a:t>Visual Appeal</a:t>
            </a:r>
            <a:r>
              <a:rPr lang="en-US" sz="1050" dirty="0" smtClean="0"/>
              <a:t>: The ads would likely focus on high-quality visuals, attractive colors, and eye-catching designs to make the products stand out and leave a positive impression on the audience.</a:t>
            </a:r>
          </a:p>
          <a:p>
            <a:pPr marL="228600" indent="-228600">
              <a:buFont typeface="+mj-lt"/>
              <a:buAutoNum type="arabicPeriod"/>
            </a:pPr>
            <a:endParaRPr lang="en-US" sz="1050" dirty="0" smtClean="0"/>
          </a:p>
          <a:p>
            <a:pPr marL="228600" indent="-228600">
              <a:buFont typeface="+mj-lt"/>
              <a:buAutoNum type="arabicPeriod"/>
            </a:pPr>
            <a:r>
              <a:rPr lang="en-US" sz="1050" b="1" dirty="0" smtClean="0"/>
              <a:t>Emphasizing Tradition and Taste</a:t>
            </a:r>
            <a:r>
              <a:rPr lang="en-US" sz="1050" dirty="0" smtClean="0"/>
              <a:t>: As a brand with strong ties to Indian tradition and taste preferences, </a:t>
            </a:r>
            <a:r>
              <a:rPr lang="en-US" sz="1050" dirty="0" err="1" smtClean="0"/>
              <a:t>Haldiram's</a:t>
            </a:r>
            <a:r>
              <a:rPr lang="en-US" sz="1050" dirty="0" smtClean="0"/>
              <a:t> might incorporate cultural elements in their ad creation, evoking a sense of nostalgia and familiarity.</a:t>
            </a:r>
          </a:p>
          <a:p>
            <a:pPr marL="228600" indent="-228600">
              <a:buFont typeface="+mj-lt"/>
              <a:buAutoNum type="arabicPeriod"/>
            </a:pPr>
            <a:endParaRPr lang="en-US" sz="1050" dirty="0" smtClean="0"/>
          </a:p>
          <a:p>
            <a:pPr marL="228600" indent="-228600">
              <a:buFont typeface="+mj-lt"/>
              <a:buAutoNum type="arabicPeriod"/>
            </a:pPr>
            <a:r>
              <a:rPr lang="en-US" sz="1050" b="1" dirty="0" smtClean="0"/>
              <a:t>Call-to-Action (CTA)</a:t>
            </a:r>
            <a:r>
              <a:rPr lang="en-US" sz="1050" dirty="0" smtClean="0"/>
              <a:t>: Each ad would include a clear and compelling CTA, prompting viewers to take action, such as visiting a nearby store, making an online purchase, or engaging with the brand on social media.</a:t>
            </a:r>
          </a:p>
          <a:p>
            <a:pPr marL="228600" indent="-228600">
              <a:buFont typeface="+mj-lt"/>
              <a:buAutoNum type="arabicPeriod"/>
            </a:pPr>
            <a:endParaRPr lang="en-US" sz="1050" dirty="0" smtClean="0"/>
          </a:p>
          <a:p>
            <a:pPr marL="228600" indent="-228600">
              <a:buFont typeface="+mj-lt"/>
              <a:buAutoNum type="arabicPeriod"/>
            </a:pPr>
            <a:r>
              <a:rPr lang="en-US" sz="1050" b="1" dirty="0" smtClean="0"/>
              <a:t>Multi-Channel Approach</a:t>
            </a:r>
            <a:r>
              <a:rPr lang="en-US" sz="1050" dirty="0" smtClean="0"/>
              <a:t>: </a:t>
            </a:r>
            <a:r>
              <a:rPr lang="en-US" sz="1050" dirty="0" err="1" smtClean="0"/>
              <a:t>Haldiram's</a:t>
            </a:r>
            <a:r>
              <a:rPr lang="en-US" sz="1050" dirty="0" smtClean="0"/>
              <a:t> would likely adopt a multi-channel approach, creating ads for various platforms like television, print media, online platforms (social media, websites), and outdoor advertising (billboards, banners).</a:t>
            </a:r>
          </a:p>
          <a:p>
            <a:pPr marL="228600" indent="-228600">
              <a:buFont typeface="+mj-lt"/>
              <a:buAutoNum type="arabicPeriod"/>
            </a:pPr>
            <a:endParaRPr lang="en-US" sz="1000" dirty="0" smtClean="0"/>
          </a:p>
          <a:p>
            <a:pPr marL="228600" indent="-228600">
              <a:buFont typeface="+mj-lt"/>
              <a:buAutoNum type="arabicPeriod"/>
            </a:pPr>
            <a:endParaRPr lang="en-US" sz="1000" u="sng"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p:nvPr/>
        </p:nvSpPr>
        <p:spPr>
          <a:xfrm>
            <a:off x="153429" y="0"/>
            <a:ext cx="87813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200" b="1" i="0" u="none" strike="noStrike" cap="none" dirty="0">
                <a:solidFill>
                  <a:schemeClr val="accent1">
                    <a:lumMod val="75000"/>
                  </a:schemeClr>
                </a:solidFill>
                <a:latin typeface="Arial"/>
                <a:ea typeface="Arial"/>
                <a:cs typeface="Arial"/>
                <a:sym typeface="Arial"/>
              </a:rPr>
              <a:t>Part 4: Content Creation and </a:t>
            </a:r>
            <a:r>
              <a:rPr lang="en-GB" sz="1200" b="1" i="0" u="none" strike="noStrike" cap="none" dirty="0" err="1">
                <a:solidFill>
                  <a:schemeClr val="accent1">
                    <a:lumMod val="75000"/>
                  </a:schemeClr>
                </a:solidFill>
                <a:latin typeface="Arial"/>
                <a:ea typeface="Arial"/>
                <a:cs typeface="Arial"/>
                <a:sym typeface="Arial"/>
              </a:rPr>
              <a:t>Curation</a:t>
            </a:r>
            <a:r>
              <a:rPr lang="en-GB" sz="1200" b="1" i="0" u="none" strike="noStrike" cap="none" dirty="0">
                <a:solidFill>
                  <a:schemeClr val="accent1">
                    <a:lumMod val="75000"/>
                  </a:schemeClr>
                </a:solidFill>
                <a:latin typeface="Arial"/>
                <a:ea typeface="Arial"/>
                <a:cs typeface="Arial"/>
                <a:sym typeface="Arial"/>
              </a:rPr>
              <a:t> (Post creations, Designs/Video Editing, Ad Campaigns over Social Media and Email Ideation and Creation) </a:t>
            </a:r>
            <a:endParaRPr sz="1200" b="0" i="0" u="none" strike="noStrike" cap="none" dirty="0">
              <a:solidFill>
                <a:schemeClr val="accent1">
                  <a:lumMod val="75000"/>
                </a:schemeClr>
              </a:solidFill>
              <a:latin typeface="Arial"/>
              <a:ea typeface="Arial"/>
              <a:cs typeface="Arial"/>
              <a:sym typeface="Arial"/>
            </a:endParaRPr>
          </a:p>
        </p:txBody>
      </p:sp>
      <p:sp>
        <p:nvSpPr>
          <p:cNvPr id="143" name="Google Shape;143;p27"/>
          <p:cNvSpPr txBox="1"/>
          <p:nvPr/>
        </p:nvSpPr>
        <p:spPr>
          <a:xfrm>
            <a:off x="0" y="570654"/>
            <a:ext cx="9144000" cy="954077"/>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r>
              <a:rPr lang="en-GB" sz="1100" b="1" i="0" u="none" strike="noStrike" cap="none" dirty="0">
                <a:solidFill>
                  <a:srgbClr val="000000"/>
                </a:solidFill>
                <a:latin typeface="Arial"/>
                <a:ea typeface="Arial"/>
                <a:cs typeface="Arial"/>
                <a:sym typeface="Arial"/>
              </a:rPr>
              <a:t>Ad Campaigns for email </a:t>
            </a:r>
            <a:r>
              <a:rPr lang="en-GB" sz="1100" b="1" i="0" u="none" strike="noStrike" cap="none" dirty="0" smtClean="0">
                <a:solidFill>
                  <a:srgbClr val="000000"/>
                </a:solidFill>
                <a:latin typeface="Arial"/>
                <a:ea typeface="Arial"/>
                <a:cs typeface="Arial"/>
                <a:sym typeface="Arial"/>
              </a:rPr>
              <a:t>marketing:</a:t>
            </a:r>
            <a:r>
              <a:rPr lang="en-GB" sz="1100" b="1" dirty="0">
                <a:solidFill>
                  <a:srgbClr val="000000"/>
                </a:solidFill>
                <a:latin typeface="Arial"/>
                <a:ea typeface="Arial"/>
                <a:cs typeface="Arial"/>
                <a:sym typeface="Arial"/>
              </a:rPr>
              <a:t> </a:t>
            </a:r>
            <a:r>
              <a:rPr lang="en-GB" sz="1100" b="0" i="0" u="none" strike="noStrike" cap="none" dirty="0" smtClean="0">
                <a:solidFill>
                  <a:srgbClr val="000000"/>
                </a:solidFill>
                <a:latin typeface="Arial"/>
                <a:ea typeface="Arial"/>
                <a:cs typeface="Arial"/>
                <a:sym typeface="Arial"/>
              </a:rPr>
              <a:t>Come </a:t>
            </a:r>
            <a:r>
              <a:rPr lang="en-GB" sz="1100" b="0" i="0" u="none" strike="noStrike" cap="none" dirty="0">
                <a:solidFill>
                  <a:srgbClr val="000000"/>
                </a:solidFill>
                <a:latin typeface="Arial"/>
                <a:ea typeface="Arial"/>
                <a:cs typeface="Arial"/>
                <a:sym typeface="Arial"/>
              </a:rPr>
              <a:t>up with 2 email ad campaigns with the mentioned goals: </a:t>
            </a:r>
            <a:r>
              <a:rPr lang="en-GB" sz="1100" b="0" i="0" u="none" strike="noStrike" cap="none" dirty="0">
                <a:solidFill>
                  <a:schemeClr val="dk1"/>
                </a:solidFill>
                <a:latin typeface="Arial"/>
                <a:ea typeface="Arial"/>
                <a:cs typeface="Arial"/>
                <a:sym typeface="Arial"/>
              </a:rPr>
              <a:t>brand awareness &amp; generating leads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Rectangle 4"/>
          <p:cNvSpPr/>
          <p:nvPr/>
        </p:nvSpPr>
        <p:spPr>
          <a:xfrm>
            <a:off x="87251" y="1043881"/>
            <a:ext cx="4572000" cy="517065"/>
          </a:xfrm>
          <a:prstGeom prst="rect">
            <a:avLst/>
          </a:prstGeom>
        </p:spPr>
        <p:txBody>
          <a:bodyPr>
            <a:spAutoFit/>
          </a:bodyPr>
          <a:lstStyle/>
          <a:p>
            <a:pPr lvl="0">
              <a:lnSpc>
                <a:spcPct val="115000"/>
              </a:lnSpc>
              <a:buClr>
                <a:srgbClr val="000000"/>
              </a:buClr>
              <a:buSzPts val="2100"/>
            </a:pPr>
            <a:r>
              <a:rPr lang="en-US" sz="1200" b="1" dirty="0" smtClean="0">
                <a:latin typeface="Arial"/>
                <a:ea typeface="Arial"/>
                <a:cs typeface="Arial"/>
                <a:sym typeface="Arial"/>
              </a:rPr>
              <a:t>Email Ad Campaign 1 </a:t>
            </a:r>
            <a:r>
              <a:rPr lang="en-US" sz="1200" b="1" dirty="0" smtClean="0">
                <a:latin typeface="Arial"/>
                <a:ea typeface="Arial"/>
                <a:cs typeface="Arial"/>
                <a:sym typeface="Arial"/>
              </a:rPr>
              <a:t>– </a:t>
            </a:r>
          </a:p>
          <a:p>
            <a:pPr lvl="0">
              <a:lnSpc>
                <a:spcPct val="115000"/>
              </a:lnSpc>
              <a:buClr>
                <a:srgbClr val="000000"/>
              </a:buClr>
              <a:buSzPts val="2100"/>
            </a:pPr>
            <a:r>
              <a:rPr lang="en-US" sz="1200" b="1" dirty="0" smtClean="0">
                <a:solidFill>
                  <a:schemeClr val="accent5">
                    <a:lumMod val="75000"/>
                  </a:schemeClr>
                </a:solidFill>
                <a:latin typeface="Arial"/>
                <a:ea typeface="Arial"/>
                <a:cs typeface="Arial"/>
                <a:sym typeface="Arial"/>
              </a:rPr>
              <a:t>Brand </a:t>
            </a:r>
            <a:r>
              <a:rPr lang="en-US" sz="1200" b="1" dirty="0" smtClean="0">
                <a:solidFill>
                  <a:schemeClr val="accent5">
                    <a:lumMod val="75000"/>
                  </a:schemeClr>
                </a:solidFill>
                <a:latin typeface="Arial"/>
                <a:ea typeface="Arial"/>
                <a:cs typeface="Arial"/>
                <a:sym typeface="Arial"/>
              </a:rPr>
              <a:t>Awareness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2" y="1560946"/>
            <a:ext cx="2157945" cy="11981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838" y="959922"/>
            <a:ext cx="1931413" cy="3961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622" y="959923"/>
            <a:ext cx="1952993" cy="3961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354" y="959922"/>
            <a:ext cx="1906399" cy="3961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153429" y="3222780"/>
            <a:ext cx="2294448" cy="1477328"/>
          </a:xfrm>
          <a:prstGeom prst="rect">
            <a:avLst/>
          </a:prstGeom>
          <a:noFill/>
        </p:spPr>
        <p:txBody>
          <a:bodyPr wrap="square" rtlCol="0">
            <a:spAutoFit/>
          </a:bodyPr>
          <a:lstStyle/>
          <a:p>
            <a:r>
              <a:rPr lang="en-IN" dirty="0" smtClean="0">
                <a:solidFill>
                  <a:srgbClr val="7030A0"/>
                </a:solidFill>
                <a:latin typeface="Arial Black" panose="020B0A04020102020204" pitchFamily="34" charset="0"/>
              </a:rPr>
              <a:t>Brand Awareness </a:t>
            </a:r>
            <a:r>
              <a:rPr lang="en-IN" dirty="0">
                <a:solidFill>
                  <a:srgbClr val="7030A0"/>
                </a:solidFill>
                <a:latin typeface="Arial Black" panose="020B0A04020102020204" pitchFamily="34" charset="0"/>
              </a:rPr>
              <a:t>email to the customer.</a:t>
            </a:r>
          </a:p>
          <a:p>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0" y="0"/>
            <a:ext cx="9144000" cy="1017171"/>
          </a:xfrm>
          <a:prstGeom prst="rect">
            <a:avLst/>
          </a:prstGeom>
          <a:noFill/>
          <a:ln>
            <a:noFill/>
          </a:ln>
        </p:spPr>
        <p:txBody>
          <a:bodyPr spcFirstLastPara="1" wrap="square" lIns="91425" tIns="91425" rIns="91425" bIns="91425" anchor="t" anchorCtr="0">
            <a:spAutoFit/>
          </a:bodyPr>
          <a:lstStyle/>
          <a:p>
            <a:pPr marL="0" marR="0" lvl="0" indent="0" rtl="0">
              <a:lnSpc>
                <a:spcPct val="115000"/>
              </a:lnSpc>
              <a:spcBef>
                <a:spcPts val="0"/>
              </a:spcBef>
              <a:spcAft>
                <a:spcPts val="0"/>
              </a:spcAft>
              <a:buClr>
                <a:srgbClr val="000000"/>
              </a:buClr>
              <a:buSzPts val="2100"/>
              <a:buFont typeface="Arial"/>
              <a:buNone/>
            </a:pPr>
            <a:r>
              <a:rPr lang="en-GB" sz="1400" b="1" i="0" u="none" strike="noStrike" cap="none" dirty="0">
                <a:latin typeface="Arial"/>
                <a:ea typeface="Arial"/>
                <a:cs typeface="Arial"/>
                <a:sym typeface="Arial"/>
              </a:rPr>
              <a:t>Email Ad Campaign 2 - </a:t>
            </a:r>
            <a:r>
              <a:rPr lang="en-GB" sz="1400" b="1" i="0" u="none" strike="noStrike" cap="none" dirty="0">
                <a:solidFill>
                  <a:schemeClr val="accent5">
                    <a:lumMod val="75000"/>
                  </a:schemeClr>
                </a:solidFill>
                <a:latin typeface="Arial"/>
                <a:ea typeface="Arial"/>
                <a:cs typeface="Arial"/>
                <a:sym typeface="Arial"/>
              </a:rPr>
              <a:t>Lead Generation</a:t>
            </a:r>
            <a:endParaRPr sz="1400" b="1" i="0" u="none" strike="noStrike" cap="none" dirty="0">
              <a:solidFill>
                <a:schemeClr val="accent5">
                  <a:lumMod val="75000"/>
                </a:schemeClr>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rgbClr val="000000"/>
              </a:solidFill>
              <a:latin typeface="Arial"/>
              <a:ea typeface="Arial"/>
              <a:cs typeface="Arial"/>
              <a:sym typeface="Arial"/>
            </a:endParaRPr>
          </a:p>
        </p:txBody>
      </p:sp>
      <p:sp>
        <p:nvSpPr>
          <p:cNvPr id="10" name="TextBox 9">
            <a:extLst>
              <a:ext uri="{FF2B5EF4-FFF2-40B4-BE49-F238E27FC236}">
                <a16:creationId xmlns:a16="http://schemas.microsoft.com/office/drawing/2014/main" xmlns="" id="{FB274B2D-D7AB-0264-9296-CCD95AA09791}"/>
              </a:ext>
            </a:extLst>
          </p:cNvPr>
          <p:cNvSpPr txBox="1"/>
          <p:nvPr/>
        </p:nvSpPr>
        <p:spPr>
          <a:xfrm>
            <a:off x="357245" y="2563036"/>
            <a:ext cx="1687032" cy="1631216"/>
          </a:xfrm>
          <a:prstGeom prst="rect">
            <a:avLst/>
          </a:prstGeom>
          <a:noFill/>
        </p:spPr>
        <p:txBody>
          <a:bodyPr wrap="square" rtlCol="0">
            <a:spAutoFit/>
          </a:bodyPr>
          <a:lstStyle/>
          <a:p>
            <a:r>
              <a:rPr lang="en-IN" sz="2000" dirty="0">
                <a:solidFill>
                  <a:srgbClr val="7030A0"/>
                </a:solidFill>
                <a:latin typeface="Arial Black" panose="020B0A04020102020204" pitchFamily="34" charset="0"/>
              </a:rPr>
              <a:t>Lead generating email to the customer.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38" y="421304"/>
            <a:ext cx="2146335" cy="11917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907" y="421304"/>
            <a:ext cx="2227819" cy="45471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201" y="421304"/>
            <a:ext cx="2324759" cy="459024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8080" y="2350951"/>
            <a:ext cx="1573396" cy="137059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0" y="0"/>
            <a:ext cx="91440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GB" sz="1200" b="1" i="0" u="none" strike="noStrike" cap="none" dirty="0">
                <a:solidFill>
                  <a:schemeClr val="accent1">
                    <a:lumMod val="75000"/>
                  </a:schemeClr>
                </a:solidFill>
                <a:latin typeface="Arial"/>
                <a:ea typeface="Arial"/>
                <a:cs typeface="Arial"/>
                <a:sym typeface="Arial"/>
              </a:rPr>
              <a:t>Part 4: Content Creation and </a:t>
            </a:r>
            <a:r>
              <a:rPr lang="en-GB" sz="1200" b="1" i="0" u="none" strike="noStrike" cap="none" dirty="0" err="1">
                <a:solidFill>
                  <a:schemeClr val="accent1">
                    <a:lumMod val="75000"/>
                  </a:schemeClr>
                </a:solidFill>
                <a:latin typeface="Arial"/>
                <a:ea typeface="Arial"/>
                <a:cs typeface="Arial"/>
                <a:sym typeface="Arial"/>
              </a:rPr>
              <a:t>Curation</a:t>
            </a:r>
            <a:r>
              <a:rPr lang="en-GB" sz="1200" b="1" i="0" u="none" strike="noStrike" cap="none" dirty="0">
                <a:solidFill>
                  <a:schemeClr val="accent1">
                    <a:lumMod val="75000"/>
                  </a:schemeClr>
                </a:solidFill>
                <a:latin typeface="Arial"/>
                <a:ea typeface="Arial"/>
                <a:cs typeface="Arial"/>
                <a:sym typeface="Arial"/>
              </a:rPr>
              <a:t> (Post creations, Designs/Video </a:t>
            </a:r>
            <a:endParaRPr sz="1200" b="1" i="0" u="none" strike="noStrike" cap="none" dirty="0">
              <a:solidFill>
                <a:schemeClr val="accent1">
                  <a:lumMod val="75000"/>
                </a:schemeClr>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400"/>
              <a:buFont typeface="Arial"/>
              <a:buNone/>
            </a:pPr>
            <a:r>
              <a:rPr lang="en-GB" sz="1200" b="1" i="0" u="none" strike="noStrike" cap="none" dirty="0">
                <a:solidFill>
                  <a:schemeClr val="accent1">
                    <a:lumMod val="75000"/>
                  </a:schemeClr>
                </a:solidFill>
                <a:latin typeface="Arial"/>
                <a:ea typeface="Arial"/>
                <a:cs typeface="Arial"/>
                <a:sym typeface="Arial"/>
              </a:rPr>
              <a:t>Editing, Ad Campaigns over Social Media and Email Ideation and Creation) </a:t>
            </a:r>
            <a:endParaRPr sz="1200" b="0" i="0" u="none" strike="noStrike" cap="none" dirty="0">
              <a:solidFill>
                <a:schemeClr val="accent1">
                  <a:lumMod val="75000"/>
                </a:schemeClr>
              </a:solidFill>
              <a:latin typeface="Arial"/>
              <a:ea typeface="Arial"/>
              <a:cs typeface="Arial"/>
              <a:sym typeface="Arial"/>
            </a:endParaRPr>
          </a:p>
        </p:txBody>
      </p:sp>
      <p:sp>
        <p:nvSpPr>
          <p:cNvPr id="160" name="Google Shape;160;p30"/>
          <p:cNvSpPr txBox="1"/>
          <p:nvPr/>
        </p:nvSpPr>
        <p:spPr>
          <a:xfrm>
            <a:off x="0" y="514812"/>
            <a:ext cx="9143999" cy="4401175"/>
          </a:xfrm>
          <a:prstGeom prst="rect">
            <a:avLst/>
          </a:prstGeom>
          <a:noFill/>
          <a:ln>
            <a:noFill/>
          </a:ln>
        </p:spPr>
        <p:txBody>
          <a:bodyPr spcFirstLastPara="1" wrap="square" lIns="91425" tIns="91425" rIns="91425" bIns="91425" anchor="t" anchorCtr="0">
            <a:spAutoFit/>
          </a:bodyPr>
          <a:lstStyle/>
          <a:p>
            <a:r>
              <a:rPr lang="en-US" sz="1200" dirty="0" smtClean="0"/>
              <a:t>However, I can provide some general insights into the challenges and lessons that brands often encounter in content creation and </a:t>
            </a:r>
            <a:r>
              <a:rPr lang="en-US" sz="1200" dirty="0" err="1" smtClean="0"/>
              <a:t>curation</a:t>
            </a:r>
            <a:r>
              <a:rPr lang="en-US" sz="1200" dirty="0" smtClean="0"/>
              <a:t>:</a:t>
            </a:r>
          </a:p>
          <a:p>
            <a:endParaRPr lang="en-US" sz="1200" b="1" dirty="0" smtClean="0"/>
          </a:p>
          <a:p>
            <a:r>
              <a:rPr lang="en-US" sz="1000" b="1" dirty="0" smtClean="0"/>
              <a:t>Content Creation Challenges:</a:t>
            </a:r>
          </a:p>
          <a:p>
            <a:endParaRPr lang="en-US" sz="1000" dirty="0" smtClean="0"/>
          </a:p>
          <a:p>
            <a:pPr>
              <a:buFont typeface="Wingdings" pitchFamily="2" charset="2"/>
              <a:buChar char="Ø"/>
            </a:pPr>
            <a:r>
              <a:rPr lang="en-US" sz="1000" b="1" dirty="0" smtClean="0"/>
              <a:t>Consistency</a:t>
            </a:r>
            <a:r>
              <a:rPr lang="en-US" sz="1000" dirty="0" smtClean="0"/>
              <a:t>: One of the key challenges in content creation is maintaining consistency in tone, style, and quality across different channels and platforms.</a:t>
            </a:r>
          </a:p>
          <a:p>
            <a:pPr>
              <a:buFont typeface="Wingdings" pitchFamily="2" charset="2"/>
              <a:buChar char="Ø"/>
            </a:pPr>
            <a:endParaRPr lang="en-US" sz="1000" dirty="0" smtClean="0"/>
          </a:p>
          <a:p>
            <a:pPr>
              <a:buFont typeface="Wingdings" pitchFamily="2" charset="2"/>
              <a:buChar char="Ø"/>
            </a:pPr>
            <a:r>
              <a:rPr lang="en-US" sz="1000" b="1" dirty="0" smtClean="0"/>
              <a:t>Creativity and Originality</a:t>
            </a:r>
            <a:r>
              <a:rPr lang="en-US" sz="1000" dirty="0" smtClean="0"/>
              <a:t>: Keeping content fresh and original can be difficult, especially in a highly competitive market where similar products or services are offered by multiple brands.</a:t>
            </a:r>
          </a:p>
          <a:p>
            <a:pPr>
              <a:buFont typeface="Wingdings" pitchFamily="2" charset="2"/>
              <a:buChar char="Ø"/>
            </a:pPr>
            <a:endParaRPr lang="en-US" sz="1000" dirty="0" smtClean="0"/>
          </a:p>
          <a:p>
            <a:pPr>
              <a:buFont typeface="Wingdings" pitchFamily="2" charset="2"/>
              <a:buChar char="Ø"/>
            </a:pPr>
            <a:r>
              <a:rPr lang="en-US" sz="1000" b="1" dirty="0" smtClean="0"/>
              <a:t>Audience Relevance</a:t>
            </a:r>
            <a:r>
              <a:rPr lang="en-US" sz="1000" dirty="0" smtClean="0"/>
              <a:t>: Understanding the target audience's preferences and interests is crucial. Failing to resonate with the audience can lead to low engagement and reduced effectiveness of the content.</a:t>
            </a:r>
          </a:p>
          <a:p>
            <a:pPr>
              <a:buFont typeface="Wingdings" pitchFamily="2" charset="2"/>
              <a:buChar char="Ø"/>
            </a:pPr>
            <a:endParaRPr lang="en-US" sz="1000" dirty="0" smtClean="0"/>
          </a:p>
          <a:p>
            <a:pPr>
              <a:buFont typeface="Wingdings" pitchFamily="2" charset="2"/>
              <a:buChar char="Ø"/>
            </a:pPr>
            <a:r>
              <a:rPr lang="en-US" sz="1000" b="1" dirty="0" smtClean="0"/>
              <a:t>Resource Constraints</a:t>
            </a:r>
            <a:r>
              <a:rPr lang="en-US" sz="1000" dirty="0" smtClean="0"/>
              <a:t>: Creating high-quality content can be resource-intensive, including the need for skilled writers, designers, photographers, and videographers.</a:t>
            </a:r>
          </a:p>
          <a:p>
            <a:pPr>
              <a:buFont typeface="Wingdings" pitchFamily="2" charset="2"/>
              <a:buChar char="Ø"/>
            </a:pPr>
            <a:endParaRPr lang="en-US" sz="1000" dirty="0" smtClean="0"/>
          </a:p>
          <a:p>
            <a:pPr>
              <a:buFont typeface="Wingdings" pitchFamily="2" charset="2"/>
              <a:buChar char="Ø"/>
            </a:pPr>
            <a:r>
              <a:rPr lang="en-US" sz="1000" b="1" dirty="0" smtClean="0"/>
              <a:t>Regulatory Compliance</a:t>
            </a:r>
            <a:r>
              <a:rPr lang="en-US" sz="1000" dirty="0" smtClean="0"/>
              <a:t>: Brands, especially those in the food industry, need to ensure that their content complies with relevant regulations and advertising standards.</a:t>
            </a:r>
          </a:p>
          <a:p>
            <a:endParaRPr lang="en-US" sz="1000" dirty="0" smtClean="0"/>
          </a:p>
          <a:p>
            <a:r>
              <a:rPr lang="en-US" sz="1000" b="1" dirty="0" smtClean="0"/>
              <a:t>Content </a:t>
            </a:r>
            <a:r>
              <a:rPr lang="en-US" sz="1000" b="1" dirty="0" err="1" smtClean="0"/>
              <a:t>Curation</a:t>
            </a:r>
            <a:r>
              <a:rPr lang="en-US" sz="1000" b="1" dirty="0" smtClean="0"/>
              <a:t> Challenges:</a:t>
            </a:r>
          </a:p>
          <a:p>
            <a:endParaRPr lang="en-US" sz="1000" dirty="0" smtClean="0"/>
          </a:p>
          <a:p>
            <a:pPr>
              <a:buFont typeface="Wingdings" pitchFamily="2" charset="2"/>
              <a:buChar char="Ø"/>
            </a:pPr>
            <a:r>
              <a:rPr lang="en-US" sz="1000" b="1" dirty="0" smtClean="0"/>
              <a:t>Sourcing High-Quality Content</a:t>
            </a:r>
            <a:r>
              <a:rPr lang="en-US" sz="1000" dirty="0" smtClean="0"/>
              <a:t>: Finding and </a:t>
            </a:r>
            <a:r>
              <a:rPr lang="en-US" sz="1000" dirty="0" err="1" smtClean="0"/>
              <a:t>curating</a:t>
            </a:r>
            <a:r>
              <a:rPr lang="en-US" sz="1000" dirty="0" smtClean="0"/>
              <a:t> content that aligns with the brand's values and messaging while maintaining quality standards can be challenging.</a:t>
            </a:r>
          </a:p>
          <a:p>
            <a:pPr>
              <a:buFont typeface="Wingdings" pitchFamily="2" charset="2"/>
              <a:buChar char="Ø"/>
            </a:pPr>
            <a:endParaRPr lang="en-US" sz="1000" dirty="0" smtClean="0"/>
          </a:p>
          <a:p>
            <a:pPr>
              <a:buFont typeface="Wingdings" pitchFamily="2" charset="2"/>
              <a:buChar char="Ø"/>
            </a:pPr>
            <a:r>
              <a:rPr lang="en-US" sz="1000" b="1" dirty="0" smtClean="0"/>
              <a:t>Rights and Permissions</a:t>
            </a:r>
            <a:r>
              <a:rPr lang="en-US" sz="1000" dirty="0" smtClean="0"/>
              <a:t>: Ensuring that the brand has the necessary rights and permissions to use </a:t>
            </a:r>
            <a:r>
              <a:rPr lang="en-US" sz="1000" dirty="0" err="1" smtClean="0"/>
              <a:t>curated</a:t>
            </a:r>
            <a:r>
              <a:rPr lang="en-US" sz="1000" dirty="0" smtClean="0"/>
              <a:t> content is essential to avoid copyright issues.</a:t>
            </a:r>
          </a:p>
          <a:p>
            <a:pPr>
              <a:buFont typeface="Wingdings" pitchFamily="2" charset="2"/>
              <a:buChar char="Ø"/>
            </a:pPr>
            <a:endParaRPr lang="en-US" sz="1000" dirty="0" smtClean="0"/>
          </a:p>
          <a:p>
            <a:pPr>
              <a:buFont typeface="Wingdings" pitchFamily="2" charset="2"/>
              <a:buChar char="Ø"/>
            </a:pPr>
            <a:r>
              <a:rPr lang="en-US" sz="1000" b="1" dirty="0" smtClean="0"/>
              <a:t>Relevance and Timeliness</a:t>
            </a:r>
            <a:r>
              <a:rPr lang="en-US" sz="1000" dirty="0" smtClean="0"/>
              <a:t>: </a:t>
            </a:r>
            <a:r>
              <a:rPr lang="en-US" sz="1000" dirty="0" err="1" smtClean="0"/>
              <a:t>Curated</a:t>
            </a:r>
            <a:r>
              <a:rPr lang="en-US" sz="1000" dirty="0" smtClean="0"/>
              <a:t> content must be relevant to the brand's audience and the current industry trends. Stale or outdated content may not be well-received.</a:t>
            </a:r>
          </a:p>
          <a:p>
            <a:pPr>
              <a:buFont typeface="Wingdings" pitchFamily="2" charset="2"/>
              <a:buChar char="Ø"/>
            </a:pPr>
            <a:endParaRPr lang="en-US" sz="1000" dirty="0" smtClean="0"/>
          </a:p>
          <a:p>
            <a:pPr>
              <a:buFont typeface="Wingdings" pitchFamily="2" charset="2"/>
              <a:buChar char="Ø"/>
            </a:pPr>
            <a:r>
              <a:rPr lang="en-US" sz="1000" b="1" dirty="0" smtClean="0"/>
              <a:t>Balancing Promotion and Value</a:t>
            </a:r>
            <a:r>
              <a:rPr lang="en-US" sz="1000" dirty="0" smtClean="0"/>
              <a:t>: </a:t>
            </a:r>
            <a:r>
              <a:rPr lang="en-US" sz="1000" dirty="0" err="1" smtClean="0"/>
              <a:t>Curated</a:t>
            </a:r>
            <a:r>
              <a:rPr lang="en-US" sz="1000" dirty="0" smtClean="0"/>
              <a:t> content should strike a balance between promoting the brand's offerings and providing value to the audience. Overly promotional </a:t>
            </a:r>
            <a:r>
              <a:rPr lang="en-US" sz="1000" dirty="0" err="1" smtClean="0"/>
              <a:t>curation</a:t>
            </a:r>
            <a:r>
              <a:rPr lang="en-US" sz="1000" dirty="0" smtClean="0"/>
              <a:t> can be off-putting to users.</a:t>
            </a:r>
          </a:p>
          <a:p>
            <a:pPr marL="0" marR="0" lvl="0" indent="0" algn="l" rtl="0">
              <a:lnSpc>
                <a:spcPct val="100000"/>
              </a:lnSpc>
              <a:spcBef>
                <a:spcPts val="0"/>
              </a:spcBef>
              <a:spcAft>
                <a:spcPts val="0"/>
              </a:spcAft>
              <a:buClr>
                <a:srgbClr val="000000"/>
              </a:buClr>
              <a:buSzPts val="1400"/>
              <a:buFont typeface="Arial"/>
              <a:buNone/>
            </a:pPr>
            <a:endParaRPr sz="10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060238" cy="5109091"/>
          </a:xfrm>
          <a:prstGeom prst="rect">
            <a:avLst/>
          </a:prstGeom>
        </p:spPr>
        <p:txBody>
          <a:bodyPr wrap="square">
            <a:spAutoFit/>
          </a:bodyPr>
          <a:lstStyle/>
          <a:p>
            <a:r>
              <a:rPr lang="en-US" sz="1600" b="1" dirty="0" smtClean="0"/>
              <a:t>Lessons Learned:</a:t>
            </a:r>
          </a:p>
          <a:p>
            <a:endParaRPr lang="en-US" sz="1600" dirty="0" smtClean="0"/>
          </a:p>
          <a:p>
            <a:pPr>
              <a:buFont typeface="Wingdings" pitchFamily="2" charset="2"/>
              <a:buChar char="Ø"/>
            </a:pPr>
            <a:r>
              <a:rPr lang="en-US" sz="1400" b="1" dirty="0" smtClean="0"/>
              <a:t>Know Your Audience</a:t>
            </a:r>
            <a:r>
              <a:rPr lang="en-US" sz="1400" dirty="0" smtClean="0"/>
              <a:t>: Understanding the preferences, needs, and pain points of the target audience is critical for creating and </a:t>
            </a:r>
            <a:r>
              <a:rPr lang="en-US" sz="1400" dirty="0" err="1" smtClean="0"/>
              <a:t>curating</a:t>
            </a:r>
            <a:r>
              <a:rPr lang="en-US" sz="1400" dirty="0" smtClean="0"/>
              <a:t> relevant and engaging content.</a:t>
            </a:r>
          </a:p>
          <a:p>
            <a:pPr>
              <a:buFont typeface="Wingdings" pitchFamily="2" charset="2"/>
              <a:buChar char="Ø"/>
            </a:pPr>
            <a:endParaRPr lang="en-US" sz="1400" dirty="0" smtClean="0"/>
          </a:p>
          <a:p>
            <a:pPr>
              <a:buFont typeface="Wingdings" pitchFamily="2" charset="2"/>
              <a:buChar char="Ø"/>
            </a:pPr>
            <a:r>
              <a:rPr lang="en-US" sz="1400" b="1" dirty="0" smtClean="0"/>
              <a:t>Consistency and Planning</a:t>
            </a:r>
            <a:r>
              <a:rPr lang="en-US" sz="1400" dirty="0" smtClean="0"/>
              <a:t>: Developing a content strategy and editorial calendar can help maintain consistency and ensure content is aligned with the brand's goals.</a:t>
            </a:r>
          </a:p>
          <a:p>
            <a:pPr>
              <a:buFont typeface="Wingdings" pitchFamily="2" charset="2"/>
              <a:buChar char="Ø"/>
            </a:pPr>
            <a:endParaRPr lang="en-US" sz="1400" dirty="0" smtClean="0"/>
          </a:p>
          <a:p>
            <a:pPr>
              <a:buFont typeface="Wingdings" pitchFamily="2" charset="2"/>
              <a:buChar char="Ø"/>
            </a:pPr>
            <a:r>
              <a:rPr lang="en-US" sz="1400" b="1" dirty="0" smtClean="0"/>
              <a:t>Be Authentic</a:t>
            </a:r>
            <a:r>
              <a:rPr lang="en-US" sz="1400" dirty="0" smtClean="0"/>
              <a:t>: Authenticity and transparency resonate with audiences. Sharing real stories, experiences, and behind-the-scenes content can strengthen the brand's connection with its followers.</a:t>
            </a:r>
          </a:p>
          <a:p>
            <a:pPr>
              <a:buFont typeface="Wingdings" pitchFamily="2" charset="2"/>
              <a:buChar char="Ø"/>
            </a:pPr>
            <a:endParaRPr lang="en-US" sz="1400" dirty="0" smtClean="0"/>
          </a:p>
          <a:p>
            <a:pPr>
              <a:buFont typeface="Wingdings" pitchFamily="2" charset="2"/>
              <a:buChar char="Ø"/>
            </a:pPr>
            <a:r>
              <a:rPr lang="en-US" sz="1400" b="1" dirty="0" smtClean="0"/>
              <a:t>Experiment and Learn</a:t>
            </a:r>
            <a:r>
              <a:rPr lang="en-US" sz="1400" dirty="0" smtClean="0"/>
              <a:t>: Content creation and </a:t>
            </a:r>
            <a:r>
              <a:rPr lang="en-US" sz="1400" dirty="0" err="1" smtClean="0"/>
              <a:t>curation</a:t>
            </a:r>
            <a:r>
              <a:rPr lang="en-US" sz="1400" dirty="0" smtClean="0"/>
              <a:t> involve constant experimentation. Analyzing performance metrics and user feedback can provide valuable insights to refine future content strategies.</a:t>
            </a:r>
          </a:p>
          <a:p>
            <a:pPr>
              <a:buFont typeface="Wingdings" pitchFamily="2" charset="2"/>
              <a:buChar char="Ø"/>
            </a:pPr>
            <a:endParaRPr lang="en-US" sz="1400" dirty="0" smtClean="0"/>
          </a:p>
          <a:p>
            <a:pPr>
              <a:buFont typeface="Wingdings" pitchFamily="2" charset="2"/>
              <a:buChar char="Ø"/>
            </a:pPr>
            <a:r>
              <a:rPr lang="en-US" sz="1400" b="1" dirty="0" smtClean="0"/>
              <a:t>Leverage User-Generated Content</a:t>
            </a:r>
            <a:r>
              <a:rPr lang="en-US" sz="1400" dirty="0" smtClean="0"/>
              <a:t>: Encouraging user-generated content and customer testimonials can be an effective way to showcase the brand's popularity and engage with the community.</a:t>
            </a:r>
          </a:p>
          <a:p>
            <a:pPr>
              <a:buFont typeface="Wingdings" pitchFamily="2" charset="2"/>
              <a:buChar char="Ø"/>
            </a:pPr>
            <a:endParaRPr lang="en-US" sz="1400" dirty="0" smtClean="0"/>
          </a:p>
          <a:p>
            <a:pPr>
              <a:buFont typeface="Wingdings" pitchFamily="2" charset="2"/>
              <a:buChar char="Ø"/>
            </a:pPr>
            <a:r>
              <a:rPr lang="en-US" sz="1400" b="1" dirty="0" smtClean="0"/>
              <a:t>Monitor Trends</a:t>
            </a:r>
            <a:r>
              <a:rPr lang="en-US" sz="1400" dirty="0" smtClean="0"/>
              <a:t>: Staying updated on industry trends and user behavior on different platforms can help optimize content creation and </a:t>
            </a:r>
            <a:r>
              <a:rPr lang="en-US" sz="1400" dirty="0" err="1" smtClean="0"/>
              <a:t>curation</a:t>
            </a:r>
            <a:r>
              <a:rPr lang="en-US" sz="1400" dirty="0" smtClean="0"/>
              <a:t> efforts.</a:t>
            </a:r>
          </a:p>
          <a:p>
            <a:endParaRPr lang="en-US" sz="1400" dirty="0" smtClean="0"/>
          </a:p>
          <a:p>
            <a:r>
              <a:rPr lang="en-US" sz="1400" dirty="0" smtClean="0"/>
              <a:t>	It's important to note that these challenges and lessons are general and may not directly reflect </a:t>
            </a:r>
            <a:r>
              <a:rPr lang="en-US" sz="1400" dirty="0" err="1" smtClean="0"/>
              <a:t>Haldiram's</a:t>
            </a:r>
            <a:r>
              <a:rPr lang="en-US" sz="1400" dirty="0" smtClean="0"/>
              <a:t> specific experiences. For insights into </a:t>
            </a:r>
            <a:r>
              <a:rPr lang="en-US" sz="1400" dirty="0" err="1" smtClean="0"/>
              <a:t>Haldiram's</a:t>
            </a:r>
            <a:r>
              <a:rPr lang="en-US" sz="1400" dirty="0" smtClean="0"/>
              <a:t> content creation and </a:t>
            </a:r>
            <a:r>
              <a:rPr lang="en-US" sz="1400" dirty="0" err="1" smtClean="0"/>
              <a:t>curation</a:t>
            </a:r>
            <a:r>
              <a:rPr lang="en-US" sz="1400" dirty="0" smtClean="0"/>
              <a:t> processes, it would be best to refer to official statements, case studies, or interviews with their marketing team.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535875" y="51211"/>
            <a:ext cx="8072250" cy="50318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b="1" i="0" u="none" strike="noStrike" cap="none" dirty="0">
                <a:solidFill>
                  <a:schemeClr val="accent1">
                    <a:lumMod val="75000"/>
                  </a:schemeClr>
                </a:solidFill>
                <a:latin typeface="Arial"/>
                <a:ea typeface="Arial"/>
                <a:cs typeface="Arial"/>
                <a:sym typeface="Arial"/>
              </a:rPr>
              <a:t>Part 1: Brand study, Competitor Analysis &amp; Buyer’s/Audience’s Persona</a:t>
            </a:r>
            <a:endParaRPr b="0" i="0" u="none" strike="noStrike" cap="none" dirty="0">
              <a:solidFill>
                <a:schemeClr val="accent1">
                  <a:lumMod val="75000"/>
                </a:schemeClr>
              </a:solidFill>
              <a:latin typeface="Arial"/>
              <a:ea typeface="Arial"/>
              <a:cs typeface="Arial"/>
              <a:sym typeface="Arial"/>
            </a:endParaRPr>
          </a:p>
        </p:txBody>
      </p:sp>
      <p:sp>
        <p:nvSpPr>
          <p:cNvPr id="74" name="Google Shape;74;p16"/>
          <p:cNvSpPr txBox="1"/>
          <p:nvPr/>
        </p:nvSpPr>
        <p:spPr>
          <a:xfrm>
            <a:off x="63795" y="554395"/>
            <a:ext cx="9009321" cy="5786169"/>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en-GB" sz="1400" b="1" i="0" u="none" strike="noStrike" cap="none" dirty="0" err="1">
                <a:solidFill>
                  <a:srgbClr val="000000"/>
                </a:solidFill>
                <a:latin typeface="Arial Black" pitchFamily="34" charset="0"/>
                <a:ea typeface="Arial"/>
                <a:cs typeface="Arial"/>
                <a:sym typeface="Arial"/>
              </a:rPr>
              <a:t>Analyze</a:t>
            </a:r>
            <a:r>
              <a:rPr lang="en-GB" sz="1400" b="1" i="0" u="none" strike="noStrike" cap="none" dirty="0">
                <a:solidFill>
                  <a:srgbClr val="000000"/>
                </a:solidFill>
                <a:latin typeface="Arial Black" pitchFamily="34" charset="0"/>
                <a:ea typeface="Arial"/>
                <a:cs typeface="Arial"/>
                <a:sym typeface="Arial"/>
              </a:rPr>
              <a:t> Brand Messaging: </a:t>
            </a:r>
          </a:p>
          <a:p>
            <a:pPr algn="l"/>
            <a:r>
              <a:rPr lang="en-US" sz="1400" i="0" dirty="0" err="1">
                <a:effectLst/>
                <a:latin typeface="Arial" panose="020B0604020202020204" pitchFamily="34" charset="0"/>
              </a:rPr>
              <a:t>Haldirams</a:t>
            </a:r>
            <a:r>
              <a:rPr lang="en-US" sz="1400" i="0" dirty="0">
                <a:effectLst/>
                <a:latin typeface="Arial" panose="020B0604020202020204" pitchFamily="34" charset="0"/>
              </a:rPr>
              <a:t> is one of the leading brands in the food &amp; beverages sector. </a:t>
            </a:r>
            <a:r>
              <a:rPr lang="en-US" sz="1400" b="1" i="0" dirty="0" err="1">
                <a:effectLst/>
                <a:latin typeface="Arial" panose="020B0604020202020204" pitchFamily="34" charset="0"/>
              </a:rPr>
              <a:t>Haldiram's</a:t>
            </a:r>
            <a:r>
              <a:rPr lang="en-US" sz="1400" i="0" dirty="0">
                <a:effectLst/>
                <a:latin typeface="Arial" panose="020B0604020202020204" pitchFamily="34" charset="0"/>
              </a:rPr>
              <a:t> is an </a:t>
            </a:r>
            <a:r>
              <a:rPr lang="en-US" sz="1400" i="0" strike="noStrike" dirty="0">
                <a:effectLst/>
                <a:latin typeface="Arial" panose="020B0604020202020204" pitchFamily="34" charset="0"/>
                <a:hlinkClick r:id="rId3" tooltip="Indian sweets">
                  <a:extLst>
                    <a:ext uri="{A12FA001-AC4F-418D-AE19-62706E023703}">
                      <ahyp:hlinkClr xmlns:ahyp="http://schemas.microsoft.com/office/drawing/2018/hyperlinkcolor" xmlns="" val="tx"/>
                    </a:ext>
                  </a:extLst>
                </a:hlinkClick>
              </a:rPr>
              <a:t>Indian multinational sweets</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List of Indian snacks">
                  <a:extLst>
                    <a:ext uri="{A12FA001-AC4F-418D-AE19-62706E023703}">
                      <ahyp:hlinkClr xmlns:ahyp="http://schemas.microsoft.com/office/drawing/2018/hyperlinkcolor" xmlns="" val="tx"/>
                    </a:ext>
                  </a:extLst>
                </a:hlinkClick>
              </a:rPr>
              <a:t>snacks</a:t>
            </a:r>
            <a:r>
              <a:rPr lang="en-US" sz="1400" i="0" dirty="0">
                <a:effectLst/>
                <a:latin typeface="Arial" panose="020B0604020202020204" pitchFamily="34" charset="0"/>
              </a:rPr>
              <a:t> and </a:t>
            </a:r>
            <a:r>
              <a:rPr lang="en-US" sz="1400" i="0" strike="noStrike" dirty="0">
                <a:effectLst/>
                <a:latin typeface="Arial" panose="020B0604020202020204" pitchFamily="34" charset="0"/>
                <a:hlinkClick r:id="rId3" tooltip="Restaurant">
                  <a:extLst>
                    <a:ext uri="{A12FA001-AC4F-418D-AE19-62706E023703}">
                      <ahyp:hlinkClr xmlns:ahyp="http://schemas.microsoft.com/office/drawing/2018/hyperlinkcolor" xmlns="" val="tx"/>
                    </a:ext>
                  </a:extLst>
                </a:hlinkClick>
              </a:rPr>
              <a:t>restaurant</a:t>
            </a:r>
            <a:r>
              <a:rPr lang="en-US" sz="1400" i="0" dirty="0">
                <a:effectLst/>
                <a:latin typeface="Arial" panose="020B0604020202020204" pitchFamily="34" charset="0"/>
              </a:rPr>
              <a:t> company</a:t>
            </a:r>
            <a:r>
              <a:rPr lang="en-US" sz="1400" i="0" baseline="30000" dirty="0">
                <a:effectLst/>
                <a:latin typeface="Arial" panose="020B0604020202020204" pitchFamily="34" charset="0"/>
              </a:rPr>
              <a:t> </a:t>
            </a:r>
            <a:r>
              <a:rPr lang="en-US" sz="1400" i="0" dirty="0">
                <a:effectLst/>
                <a:latin typeface="Arial" panose="020B0604020202020204" pitchFamily="34" charset="0"/>
              </a:rPr>
              <a:t>headquartered in </a:t>
            </a:r>
            <a:r>
              <a:rPr lang="en-US" sz="1400" i="0" strike="noStrike" dirty="0">
                <a:effectLst/>
                <a:latin typeface="Arial" panose="020B0604020202020204" pitchFamily="34" charset="0"/>
                <a:hlinkClick r:id="rId3" tooltip="Noida">
                  <a:extLst>
                    <a:ext uri="{A12FA001-AC4F-418D-AE19-62706E023703}">
                      <ahyp:hlinkClr xmlns:ahyp="http://schemas.microsoft.com/office/drawing/2018/hyperlinkcolor" xmlns="" val="tx"/>
                    </a:ext>
                  </a:extLst>
                </a:hlinkClick>
              </a:rPr>
              <a:t>Noida</a:t>
            </a:r>
            <a:r>
              <a:rPr lang="en-US" sz="1400" i="0" dirty="0">
                <a:effectLst/>
                <a:latin typeface="Arial" panose="020B0604020202020204" pitchFamily="34" charset="0"/>
              </a:rPr>
              <a:t>. The company has manufacturing plants in a wide variety of locations such as </a:t>
            </a:r>
            <a:r>
              <a:rPr lang="en-US" sz="1400" i="0" strike="noStrike" dirty="0">
                <a:effectLst/>
                <a:latin typeface="Arial" panose="020B0604020202020204" pitchFamily="34" charset="0"/>
                <a:hlinkClick r:id="rId3" tooltip="Nagpur">
                  <a:extLst>
                    <a:ext uri="{A12FA001-AC4F-418D-AE19-62706E023703}">
                      <ahyp:hlinkClr xmlns:ahyp="http://schemas.microsoft.com/office/drawing/2018/hyperlinkcolor" xmlns="" val="tx"/>
                    </a:ext>
                  </a:extLst>
                </a:hlinkClick>
              </a:rPr>
              <a:t>Nagpur</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New Delhi">
                  <a:extLst>
                    <a:ext uri="{A12FA001-AC4F-418D-AE19-62706E023703}">
                      <ahyp:hlinkClr xmlns:ahyp="http://schemas.microsoft.com/office/drawing/2018/hyperlinkcolor" xmlns="" val="tx"/>
                    </a:ext>
                  </a:extLst>
                </a:hlinkClick>
              </a:rPr>
              <a:t>New Delhi</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Gurgaon">
                  <a:extLst>
                    <a:ext uri="{A12FA001-AC4F-418D-AE19-62706E023703}">
                      <ahyp:hlinkClr xmlns:ahyp="http://schemas.microsoft.com/office/drawing/2018/hyperlinkcolor" xmlns="" val="tx"/>
                    </a:ext>
                  </a:extLst>
                </a:hlinkClick>
              </a:rPr>
              <a:t>Gurgaon</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Hooghly, West Bengal">
                  <a:extLst>
                    <a:ext uri="{A12FA001-AC4F-418D-AE19-62706E023703}">
                      <ahyp:hlinkClr xmlns:ahyp="http://schemas.microsoft.com/office/drawing/2018/hyperlinkcolor" xmlns="" val="tx"/>
                    </a:ext>
                  </a:extLst>
                </a:hlinkClick>
              </a:rPr>
              <a:t>Hooghly</a:t>
            </a:r>
            <a:r>
              <a:rPr lang="en-US" sz="1400" i="0" dirty="0">
                <a:effectLst/>
                <a:latin typeface="Arial" panose="020B0604020202020204" pitchFamily="34" charset="0"/>
              </a:rPr>
              <a:t>, </a:t>
            </a:r>
            <a:r>
              <a:rPr lang="en-US" sz="1400" i="0" strike="noStrike" dirty="0" err="1">
                <a:effectLst/>
                <a:latin typeface="Arial" panose="020B0604020202020204" pitchFamily="34" charset="0"/>
                <a:hlinkClick r:id="rId3" tooltip="Rudrapur, Uttarakhand">
                  <a:extLst>
                    <a:ext uri="{A12FA001-AC4F-418D-AE19-62706E023703}">
                      <ahyp:hlinkClr xmlns:ahyp="http://schemas.microsoft.com/office/drawing/2018/hyperlinkcolor" xmlns="" val="tx"/>
                    </a:ext>
                  </a:extLst>
                </a:hlinkClick>
              </a:rPr>
              <a:t>Rudrapur</a:t>
            </a:r>
            <a:r>
              <a:rPr lang="en-US" sz="1400" i="0" dirty="0">
                <a:effectLst/>
                <a:latin typeface="Arial" panose="020B0604020202020204" pitchFamily="34" charset="0"/>
              </a:rPr>
              <a:t> and </a:t>
            </a:r>
            <a:r>
              <a:rPr lang="en-US" sz="1400" i="0" strike="noStrike" dirty="0">
                <a:effectLst/>
                <a:latin typeface="Arial" panose="020B0604020202020204" pitchFamily="34" charset="0"/>
                <a:hlinkClick r:id="rId3" tooltip="Noida">
                  <a:extLst>
                    <a:ext uri="{A12FA001-AC4F-418D-AE19-62706E023703}">
                      <ahyp:hlinkClr xmlns:ahyp="http://schemas.microsoft.com/office/drawing/2018/hyperlinkcolor" xmlns="" val="tx"/>
                    </a:ext>
                  </a:extLst>
                </a:hlinkClick>
              </a:rPr>
              <a:t>Noida</a:t>
            </a:r>
            <a:r>
              <a:rPr lang="en-US" sz="1400" i="0" dirty="0">
                <a:effectLst/>
                <a:latin typeface="Arial" panose="020B0604020202020204" pitchFamily="34" charset="0"/>
              </a:rPr>
              <a:t>.</a:t>
            </a:r>
            <a:r>
              <a:rPr lang="en-US" sz="1400" i="0" baseline="30000" dirty="0">
                <a:effectLst/>
                <a:latin typeface="Arial" panose="020B0604020202020204" pitchFamily="34" charset="0"/>
              </a:rPr>
              <a:t> </a:t>
            </a:r>
            <a:r>
              <a:rPr lang="en-US" sz="1400" i="0" dirty="0" err="1">
                <a:effectLst/>
                <a:latin typeface="Arial" panose="020B0604020202020204" pitchFamily="34" charset="0"/>
              </a:rPr>
              <a:t>Haldiram's</a:t>
            </a:r>
            <a:r>
              <a:rPr lang="en-US" sz="1400" i="0" dirty="0">
                <a:effectLst/>
                <a:latin typeface="Arial" panose="020B0604020202020204" pitchFamily="34" charset="0"/>
              </a:rPr>
              <a:t> has its own retail </a:t>
            </a:r>
            <a:r>
              <a:rPr lang="en-US" sz="1400" i="0" strike="noStrike" dirty="0">
                <a:effectLst/>
                <a:latin typeface="Arial" panose="020B0604020202020204" pitchFamily="34" charset="0"/>
                <a:hlinkClick r:id="rId3" tooltip="Chain store">
                  <a:extLst>
                    <a:ext uri="{A12FA001-AC4F-418D-AE19-62706E023703}">
                      <ahyp:hlinkClr xmlns:ahyp="http://schemas.microsoft.com/office/drawing/2018/hyperlinkcolor" xmlns="" val="tx"/>
                    </a:ext>
                  </a:extLst>
                </a:hlinkClick>
              </a:rPr>
              <a:t>chain stores</a:t>
            </a:r>
            <a:r>
              <a:rPr lang="en-US" sz="1400" i="0" strike="noStrike" baseline="30000" dirty="0">
                <a:effectLst/>
                <a:latin typeface="Arial" panose="020B0604020202020204" pitchFamily="34" charset="0"/>
              </a:rPr>
              <a:t> </a:t>
            </a:r>
            <a:r>
              <a:rPr lang="en-US" sz="1400" i="0" dirty="0">
                <a:effectLst/>
                <a:latin typeface="Arial" panose="020B0604020202020204" pitchFamily="34" charset="0"/>
              </a:rPr>
              <a:t>and a range of restaurants in </a:t>
            </a:r>
            <a:r>
              <a:rPr lang="en-US" sz="1400" i="0" strike="noStrike" dirty="0">
                <a:effectLst/>
                <a:latin typeface="Arial" panose="020B0604020202020204" pitchFamily="34" charset="0"/>
                <a:hlinkClick r:id="rId3" tooltip="Pune">
                  <a:extLst>
                    <a:ext uri="{A12FA001-AC4F-418D-AE19-62706E023703}">
                      <ahyp:hlinkClr xmlns:ahyp="http://schemas.microsoft.com/office/drawing/2018/hyperlinkcolor" xmlns="" val="tx"/>
                    </a:ext>
                  </a:extLst>
                </a:hlinkClick>
              </a:rPr>
              <a:t>Pune</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Nagpur">
                  <a:extLst>
                    <a:ext uri="{A12FA001-AC4F-418D-AE19-62706E023703}">
                      <ahyp:hlinkClr xmlns:ahyp="http://schemas.microsoft.com/office/drawing/2018/hyperlinkcolor" xmlns="" val="tx"/>
                    </a:ext>
                  </a:extLst>
                </a:hlinkClick>
              </a:rPr>
              <a:t>Nagpur</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Raipur">
                  <a:extLst>
                    <a:ext uri="{A12FA001-AC4F-418D-AE19-62706E023703}">
                      <ahyp:hlinkClr xmlns:ahyp="http://schemas.microsoft.com/office/drawing/2018/hyperlinkcolor" xmlns="" val="tx"/>
                    </a:ext>
                  </a:extLst>
                </a:hlinkClick>
              </a:rPr>
              <a:t>Raipur</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Kolkata">
                  <a:extLst>
                    <a:ext uri="{A12FA001-AC4F-418D-AE19-62706E023703}">
                      <ahyp:hlinkClr xmlns:ahyp="http://schemas.microsoft.com/office/drawing/2018/hyperlinkcolor" xmlns="" val="tx"/>
                    </a:ext>
                  </a:extLst>
                </a:hlinkClick>
              </a:rPr>
              <a:t>Kolkata</a:t>
            </a:r>
            <a:r>
              <a:rPr lang="en-US" sz="1400" i="0" dirty="0">
                <a:effectLst/>
                <a:latin typeface="Arial" panose="020B0604020202020204" pitchFamily="34" charset="0"/>
              </a:rPr>
              <a:t>, </a:t>
            </a:r>
            <a:r>
              <a:rPr lang="en-US" sz="1400" i="0" strike="noStrike" dirty="0">
                <a:effectLst/>
                <a:latin typeface="Arial" panose="020B0604020202020204" pitchFamily="34" charset="0"/>
                <a:hlinkClick r:id="rId3" tooltip="Noida">
                  <a:extLst>
                    <a:ext uri="{A12FA001-AC4F-418D-AE19-62706E023703}">
                      <ahyp:hlinkClr xmlns:ahyp="http://schemas.microsoft.com/office/drawing/2018/hyperlinkcolor" xmlns="" val="tx"/>
                    </a:ext>
                  </a:extLst>
                </a:hlinkClick>
              </a:rPr>
              <a:t>Noida</a:t>
            </a:r>
            <a:r>
              <a:rPr lang="en-US" sz="1400" i="0" dirty="0">
                <a:effectLst/>
                <a:latin typeface="Arial" panose="020B0604020202020204" pitchFamily="34" charset="0"/>
              </a:rPr>
              <a:t> and </a:t>
            </a:r>
            <a:r>
              <a:rPr lang="en-US" sz="1400" i="0" strike="noStrike" dirty="0">
                <a:effectLst/>
                <a:latin typeface="Arial" panose="020B0604020202020204" pitchFamily="34" charset="0"/>
                <a:hlinkClick r:id="rId3" tooltip="Delhi">
                  <a:extLst>
                    <a:ext uri="{A12FA001-AC4F-418D-AE19-62706E023703}">
                      <ahyp:hlinkClr xmlns:ahyp="http://schemas.microsoft.com/office/drawing/2018/hyperlinkcolor" xmlns="" val="tx"/>
                    </a:ext>
                  </a:extLst>
                </a:hlinkClick>
              </a:rPr>
              <a:t>Delhi</a:t>
            </a:r>
            <a:r>
              <a:rPr lang="en-US" sz="1400" i="0" dirty="0">
                <a:effectLst/>
                <a:latin typeface="Arial" panose="020B0604020202020204" pitchFamily="34" charset="0"/>
              </a:rPr>
              <a:t>. </a:t>
            </a:r>
            <a:r>
              <a:rPr lang="en-IN" sz="1400" b="0" i="0" dirty="0">
                <a:solidFill>
                  <a:srgbClr val="4D5156"/>
                </a:solidFill>
                <a:effectLst/>
                <a:latin typeface="Google Sans"/>
              </a:rPr>
              <a:t>Products. </a:t>
            </a:r>
            <a:r>
              <a:rPr lang="en-IN" sz="1400" b="0" i="0" dirty="0" err="1">
                <a:solidFill>
                  <a:srgbClr val="4D5156"/>
                </a:solidFill>
                <a:effectLst/>
                <a:latin typeface="Google Sans"/>
              </a:rPr>
              <a:t>Haldiram's</a:t>
            </a:r>
            <a:r>
              <a:rPr lang="en-IN" sz="1400" b="0" i="0" dirty="0">
                <a:solidFill>
                  <a:srgbClr val="4D5156"/>
                </a:solidFill>
                <a:effectLst/>
                <a:latin typeface="Google Sans"/>
              </a:rPr>
              <a:t> has over 410 products. Its product range includes traditional namkeens, western snacks, Indian traditional and contemporary Sweets, cookies, sherbets, and pickles. Products such as </a:t>
            </a:r>
            <a:r>
              <a:rPr lang="en-IN" sz="1400" b="0" i="0" dirty="0" err="1">
                <a:solidFill>
                  <a:srgbClr val="4D5156"/>
                </a:solidFill>
                <a:effectLst/>
                <a:latin typeface="Google Sans"/>
              </a:rPr>
              <a:t>gulab</a:t>
            </a:r>
            <a:r>
              <a:rPr lang="en-IN" sz="1400" b="0" i="0" dirty="0">
                <a:solidFill>
                  <a:srgbClr val="4D5156"/>
                </a:solidFill>
                <a:effectLst/>
                <a:latin typeface="Google Sans"/>
              </a:rPr>
              <a:t> </a:t>
            </a:r>
            <a:r>
              <a:rPr lang="en-IN" sz="1400" b="0" i="0" dirty="0" err="1">
                <a:solidFill>
                  <a:srgbClr val="4D5156"/>
                </a:solidFill>
                <a:effectLst/>
                <a:latin typeface="Google Sans"/>
              </a:rPr>
              <a:t>jammun</a:t>
            </a:r>
            <a:r>
              <a:rPr lang="en-IN" sz="1400" b="0" i="0" dirty="0">
                <a:solidFill>
                  <a:srgbClr val="4D5156"/>
                </a:solidFill>
                <a:effectLst/>
                <a:latin typeface="Google Sans"/>
              </a:rPr>
              <a:t> and Bikaneri </a:t>
            </a:r>
            <a:r>
              <a:rPr lang="en-IN" sz="1400" b="0" i="0" dirty="0" err="1">
                <a:solidFill>
                  <a:srgbClr val="4D5156"/>
                </a:solidFill>
                <a:effectLst/>
                <a:latin typeface="Google Sans"/>
              </a:rPr>
              <a:t>bhujia</a:t>
            </a:r>
            <a:r>
              <a:rPr lang="en-IN" sz="1400" b="0" i="0" dirty="0">
                <a:solidFill>
                  <a:srgbClr val="4D5156"/>
                </a:solidFill>
                <a:effectLst/>
                <a:latin typeface="Google Sans"/>
              </a:rPr>
              <a:t> and papadum are popular.</a:t>
            </a:r>
            <a:endParaRPr lang="en-GB" sz="1400" b="1" i="0" strike="noStrike" cap="none" dirty="0">
              <a:latin typeface="+mj-lt"/>
              <a:ea typeface="Arial"/>
              <a:cs typeface="Arial"/>
              <a:sym typeface="Arial"/>
            </a:endParaRPr>
          </a:p>
          <a:p>
            <a:pPr algn="l"/>
            <a:endParaRPr lang="en-GB" sz="1400" b="1" dirty="0">
              <a:solidFill>
                <a:srgbClr val="000000"/>
              </a:solidFill>
              <a:latin typeface="+mj-lt"/>
              <a:ea typeface="Arial"/>
              <a:cs typeface="Arial"/>
              <a:sym typeface="Arial"/>
            </a:endParaRPr>
          </a:p>
          <a:p>
            <a:pPr algn="l"/>
            <a:endParaRPr lang="en-GB" sz="1400" b="1" i="0" u="none" strike="noStrike" cap="none" dirty="0">
              <a:solidFill>
                <a:srgbClr val="000000"/>
              </a:solidFill>
              <a:latin typeface="+mj-lt"/>
              <a:ea typeface="Arial"/>
              <a:cs typeface="Arial"/>
              <a:sym typeface="Arial"/>
            </a:endParaRPr>
          </a:p>
          <a:p>
            <a:pPr marL="285750" indent="-285750" algn="l">
              <a:buFont typeface="Arial" panose="020B0604020202020204" pitchFamily="34" charset="0"/>
              <a:buChar char="•"/>
            </a:pPr>
            <a:endParaRPr lang="en-GB" sz="1400" b="1" dirty="0">
              <a:solidFill>
                <a:srgbClr val="000000"/>
              </a:solidFill>
              <a:latin typeface="+mj-lt"/>
              <a:ea typeface="Arial"/>
              <a:cs typeface="Arial"/>
              <a:sym typeface="Arial"/>
            </a:endParaRPr>
          </a:p>
          <a:p>
            <a:pPr marL="285750" indent="-285750" algn="l">
              <a:buFont typeface="Arial" panose="020B0604020202020204" pitchFamily="34" charset="0"/>
              <a:buChar char="•"/>
            </a:pPr>
            <a:endParaRPr lang="en-GB" sz="1400" b="1" i="0" u="none" strike="noStrike" cap="none" dirty="0">
              <a:solidFill>
                <a:srgbClr val="000000"/>
              </a:solidFill>
              <a:latin typeface="+mj-lt"/>
              <a:ea typeface="Arial"/>
              <a:cs typeface="Arial"/>
              <a:sym typeface="Arial"/>
            </a:endParaRPr>
          </a:p>
          <a:p>
            <a:pPr algn="l"/>
            <a:endParaRPr lang="en-GB" sz="1400" b="1" i="0" u="none" strike="noStrike" cap="none" dirty="0">
              <a:solidFill>
                <a:srgbClr val="000000"/>
              </a:solidFill>
              <a:latin typeface="+mj-lt"/>
              <a:ea typeface="Arial"/>
              <a:cs typeface="Arial"/>
              <a:sym typeface="Arial"/>
            </a:endParaRPr>
          </a:p>
          <a:p>
            <a:pPr marL="285750" indent="-285750" algn="l">
              <a:buFont typeface="Arial" panose="020B0604020202020204" pitchFamily="34" charset="0"/>
              <a:buChar char="•"/>
            </a:pPr>
            <a:endParaRPr lang="en-GB" sz="1400" b="1" dirty="0">
              <a:solidFill>
                <a:srgbClr val="000000"/>
              </a:solidFill>
              <a:latin typeface="+mj-lt"/>
              <a:ea typeface="Arial"/>
              <a:cs typeface="Arial"/>
              <a:sym typeface="Arial"/>
            </a:endParaRPr>
          </a:p>
          <a:p>
            <a:pPr algn="l"/>
            <a:endParaRPr lang="en-GB" sz="1400" b="1" i="0" u="none" strike="noStrike" cap="none" dirty="0">
              <a:solidFill>
                <a:srgbClr val="000000"/>
              </a:solidFill>
              <a:latin typeface="+mj-lt"/>
              <a:ea typeface="Arial"/>
              <a:cs typeface="Arial"/>
              <a:sym typeface="Arial"/>
            </a:endParaRPr>
          </a:p>
          <a:p>
            <a:pPr marL="285750" indent="-285750" algn="l">
              <a:buFont typeface="Arial" panose="020B0604020202020204" pitchFamily="34" charset="0"/>
              <a:buChar char="•"/>
            </a:pPr>
            <a:endParaRPr lang="en-GB" sz="1400" b="1" dirty="0">
              <a:solidFill>
                <a:srgbClr val="000000"/>
              </a:solidFill>
              <a:latin typeface="+mj-lt"/>
              <a:ea typeface="Arial"/>
              <a:cs typeface="Arial"/>
              <a:sym typeface="Arial"/>
            </a:endParaRPr>
          </a:p>
          <a:p>
            <a:pPr marL="285750" indent="-285750" algn="l">
              <a:buFont typeface="Arial" panose="020B0604020202020204" pitchFamily="34" charset="0"/>
              <a:buChar char="•"/>
            </a:pPr>
            <a:r>
              <a:rPr lang="en-GB" sz="1400" b="1" i="0" u="none" strike="noStrike" cap="none" dirty="0">
                <a:solidFill>
                  <a:srgbClr val="000000"/>
                </a:solidFill>
                <a:latin typeface="Arial Black" pitchFamily="34" charset="0"/>
                <a:ea typeface="Arial"/>
                <a:cs typeface="Arial"/>
                <a:sym typeface="Arial"/>
              </a:rPr>
              <a:t>Examine the brand's tagline: </a:t>
            </a:r>
            <a:r>
              <a:rPr lang="en-IN" sz="1400" b="1" i="0" dirty="0">
                <a:solidFill>
                  <a:srgbClr val="4D5156"/>
                </a:solidFill>
                <a:effectLst/>
                <a:latin typeface="+mj-lt"/>
              </a:rPr>
              <a:t>“</a:t>
            </a:r>
            <a:r>
              <a:rPr lang="en-IN" sz="1400" b="1" i="0" dirty="0">
                <a:solidFill>
                  <a:srgbClr val="040C28"/>
                </a:solidFill>
                <a:effectLst/>
                <a:latin typeface="+mj-lt"/>
              </a:rPr>
              <a:t>Delicious </a:t>
            </a:r>
            <a:r>
              <a:rPr lang="en-IN" sz="1400" b="1" i="0" dirty="0" err="1">
                <a:solidFill>
                  <a:srgbClr val="040C28"/>
                </a:solidFill>
                <a:effectLst/>
                <a:latin typeface="+mj-lt"/>
              </a:rPr>
              <a:t>bhi</a:t>
            </a:r>
            <a:r>
              <a:rPr lang="en-IN" sz="1400" b="1" i="0" dirty="0">
                <a:solidFill>
                  <a:srgbClr val="040C28"/>
                </a:solidFill>
                <a:effectLst/>
                <a:latin typeface="+mj-lt"/>
              </a:rPr>
              <a:t> </a:t>
            </a:r>
            <a:r>
              <a:rPr lang="en-IN" sz="1400" b="1" i="0" dirty="0" err="1">
                <a:solidFill>
                  <a:srgbClr val="040C28"/>
                </a:solidFill>
                <a:effectLst/>
                <a:latin typeface="+mj-lt"/>
              </a:rPr>
              <a:t>Dooriyaan</a:t>
            </a:r>
            <a:r>
              <a:rPr lang="en-IN" sz="1400" b="1" i="0" dirty="0">
                <a:solidFill>
                  <a:srgbClr val="040C28"/>
                </a:solidFill>
                <a:effectLst/>
                <a:latin typeface="+mj-lt"/>
              </a:rPr>
              <a:t> </a:t>
            </a:r>
            <a:r>
              <a:rPr lang="en-IN" sz="1400" b="1" i="0" dirty="0" err="1">
                <a:solidFill>
                  <a:srgbClr val="040C28"/>
                </a:solidFill>
                <a:effectLst/>
                <a:latin typeface="+mj-lt"/>
              </a:rPr>
              <a:t>bhi</a:t>
            </a:r>
            <a:r>
              <a:rPr lang="en-IN" sz="1400" b="1" i="0" dirty="0">
                <a:solidFill>
                  <a:srgbClr val="4D5156"/>
                </a:solidFill>
                <a:effectLst/>
                <a:latin typeface="+mj-lt"/>
              </a:rPr>
              <a:t>”</a:t>
            </a:r>
          </a:p>
          <a:p>
            <a:pPr marL="139700" marR="0" lvl="0" algn="l" rtl="0">
              <a:lnSpc>
                <a:spcPct val="100000"/>
              </a:lnSpc>
              <a:spcBef>
                <a:spcPts val="0"/>
              </a:spcBef>
              <a:spcAft>
                <a:spcPts val="0"/>
              </a:spcAft>
              <a:buClr>
                <a:srgbClr val="000000"/>
              </a:buClr>
              <a:buSzPts val="1400"/>
            </a:pPr>
            <a:endParaRPr lang="en-IN" sz="1400" b="1" i="0" dirty="0">
              <a:solidFill>
                <a:srgbClr val="4D5156"/>
              </a:solidFill>
              <a:effectLst/>
              <a:latin typeface="+mj-lt"/>
            </a:endParaRPr>
          </a:p>
          <a:p>
            <a:pPr marL="139700" marR="0" lvl="0" algn="l" rtl="0">
              <a:lnSpc>
                <a:spcPct val="100000"/>
              </a:lnSpc>
              <a:spcBef>
                <a:spcPts val="0"/>
              </a:spcBef>
              <a:spcAft>
                <a:spcPts val="0"/>
              </a:spcAft>
              <a:buClr>
                <a:srgbClr val="000000"/>
              </a:buClr>
              <a:buSzPts val="1400"/>
            </a:pPr>
            <a:r>
              <a:rPr lang="en-US" sz="1400" b="0" i="0" dirty="0">
                <a:effectLst/>
                <a:latin typeface="+mj-lt"/>
              </a:rPr>
              <a:t>Through the tagline “Delicious </a:t>
            </a:r>
            <a:r>
              <a:rPr lang="en-US" sz="1400" b="0" i="0" dirty="0" err="1">
                <a:effectLst/>
                <a:latin typeface="+mj-lt"/>
              </a:rPr>
              <a:t>bhi</a:t>
            </a:r>
            <a:r>
              <a:rPr lang="en-US" sz="1400" b="0" i="0" dirty="0">
                <a:effectLst/>
                <a:latin typeface="+mj-lt"/>
              </a:rPr>
              <a:t> </a:t>
            </a:r>
            <a:r>
              <a:rPr lang="en-US" sz="1400" b="0" i="0" dirty="0" err="1">
                <a:effectLst/>
                <a:latin typeface="+mj-lt"/>
              </a:rPr>
              <a:t>Dooriyaan</a:t>
            </a:r>
            <a:r>
              <a:rPr lang="en-US" sz="1400" b="0" i="0" dirty="0">
                <a:effectLst/>
                <a:latin typeface="+mj-lt"/>
              </a:rPr>
              <a:t> </a:t>
            </a:r>
            <a:r>
              <a:rPr lang="en-US" sz="1400" b="0" i="0" dirty="0" err="1">
                <a:effectLst/>
                <a:latin typeface="+mj-lt"/>
              </a:rPr>
              <a:t>bhi</a:t>
            </a:r>
            <a:r>
              <a:rPr lang="en-US" sz="1400" b="0" i="0" dirty="0">
                <a:effectLst/>
                <a:latin typeface="+mj-lt"/>
              </a:rPr>
              <a:t>” the brand </a:t>
            </a:r>
            <a:r>
              <a:rPr lang="en-US" sz="1400" b="0" i="0" dirty="0" err="1">
                <a:effectLst/>
                <a:latin typeface="+mj-lt"/>
              </a:rPr>
              <a:t>emphasises</a:t>
            </a:r>
            <a:r>
              <a:rPr lang="en-US" sz="1400" b="0" i="0" dirty="0">
                <a:effectLst/>
                <a:latin typeface="+mj-lt"/>
              </a:rPr>
              <a:t> on the seating arrangement where consumers are requested and restricted to maintain 6 feet distance from individuals to create a temporary </a:t>
            </a:r>
            <a:r>
              <a:rPr lang="en-US" sz="1400" b="0" i="0" dirty="0" err="1">
                <a:effectLst/>
                <a:latin typeface="+mj-lt"/>
              </a:rPr>
              <a:t>practise</a:t>
            </a:r>
            <a:r>
              <a:rPr lang="en-US" sz="1400" b="0" i="0" dirty="0">
                <a:effectLst/>
                <a:latin typeface="+mj-lt"/>
              </a:rPr>
              <a:t> of social distancing for safe dining experience and to maintain the permanent love of </a:t>
            </a:r>
            <a:r>
              <a:rPr lang="en-US" sz="1400" b="0" i="0" dirty="0" err="1">
                <a:effectLst/>
                <a:latin typeface="+mj-lt"/>
              </a:rPr>
              <a:t>Haldiram's</a:t>
            </a:r>
            <a:r>
              <a:rPr lang="en-US" sz="1400" b="0" i="0" dirty="0">
                <a:effectLst/>
                <a:latin typeface="+mj-lt"/>
              </a:rPr>
              <a:t>.</a:t>
            </a:r>
            <a:endParaRPr sz="1400" i="0" u="none" strike="noStrike" cap="none" dirty="0">
              <a:latin typeface="+mj-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xmlns="" id="{2D65E8D5-133F-05E0-CD63-55399238FD0E}"/>
              </a:ext>
            </a:extLst>
          </p:cNvPr>
          <p:cNvGraphicFramePr>
            <a:graphicFrameLocks noGrp="1"/>
          </p:cNvGraphicFramePr>
          <p:nvPr>
            <p:extLst>
              <p:ext uri="{D42A27DB-BD31-4B8C-83A1-F6EECF244321}">
                <p14:modId xmlns:p14="http://schemas.microsoft.com/office/powerpoint/2010/main" val="3734874220"/>
              </p:ext>
            </p:extLst>
          </p:nvPr>
        </p:nvGraphicFramePr>
        <p:xfrm>
          <a:off x="167462" y="2479288"/>
          <a:ext cx="6477000" cy="533400"/>
        </p:xfrm>
        <a:graphic>
          <a:graphicData uri="http://schemas.openxmlformats.org/drawingml/2006/table">
            <a:tbl>
              <a:tblPr/>
              <a:tblGrid>
                <a:gridCol w="1524000">
                  <a:extLst>
                    <a:ext uri="{9D8B030D-6E8A-4147-A177-3AD203B41FA5}">
                      <a16:colId xmlns:a16="http://schemas.microsoft.com/office/drawing/2014/main" xmlns="" val="1052597566"/>
                    </a:ext>
                  </a:extLst>
                </a:gridCol>
                <a:gridCol w="4953000">
                  <a:extLst>
                    <a:ext uri="{9D8B030D-6E8A-4147-A177-3AD203B41FA5}">
                      <a16:colId xmlns:a16="http://schemas.microsoft.com/office/drawing/2014/main" xmlns="" val="3534442112"/>
                    </a:ext>
                  </a:extLst>
                </a:gridCol>
              </a:tblGrid>
              <a:tr h="0">
                <a:tc>
                  <a:txBody>
                    <a:bodyPr/>
                    <a:lstStyle/>
                    <a:p>
                      <a:pPr algn="ctr"/>
                      <a:r>
                        <a:rPr lang="en-IN" dirty="0">
                          <a:effectLst/>
                        </a:rPr>
                        <a:t>Category</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7F7F7"/>
                    </a:solidFill>
                  </a:tcPr>
                </a:tc>
                <a:tc>
                  <a:txBody>
                    <a:bodyPr/>
                    <a:lstStyle/>
                    <a:p>
                      <a:r>
                        <a:rPr lang="en-IN">
                          <a:effectLst/>
                        </a:rPr>
                        <a:t>Food Products &amp; Restaurant</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7F7F7"/>
                    </a:solidFill>
                  </a:tcPr>
                </a:tc>
                <a:extLst>
                  <a:ext uri="{0D108BD9-81ED-4DB2-BD59-A6C34878D82A}">
                    <a16:rowId xmlns:a16="http://schemas.microsoft.com/office/drawing/2014/main" xmlns="" val="1935821328"/>
                  </a:ext>
                </a:extLst>
              </a:tr>
              <a:tr h="0">
                <a:tc>
                  <a:txBody>
                    <a:bodyPr/>
                    <a:lstStyle/>
                    <a:p>
                      <a:pPr algn="ctr"/>
                      <a:r>
                        <a:rPr lang="en-IN">
                          <a:effectLst/>
                        </a:rPr>
                        <a:t>Sector</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tc>
                  <a:txBody>
                    <a:bodyPr/>
                    <a:lstStyle/>
                    <a:p>
                      <a:r>
                        <a:rPr lang="en-IN" b="1" u="sng" dirty="0">
                          <a:solidFill>
                            <a:srgbClr val="3A97CC"/>
                          </a:solidFill>
                          <a:effectLst/>
                          <a:hlinkClick r:id="rId3"/>
                        </a:rPr>
                        <a:t>Food &amp; Beverages</a:t>
                      </a:r>
                      <a:endParaRPr lang="en-IN" dirty="0">
                        <a:effectLst/>
                      </a:endParaRP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extLst>
                  <a:ext uri="{0D108BD9-81ED-4DB2-BD59-A6C34878D82A}">
                    <a16:rowId xmlns:a16="http://schemas.microsoft.com/office/drawing/2014/main" xmlns="" val="370075361"/>
                  </a:ext>
                </a:extLst>
              </a:tr>
            </a:tbl>
          </a:graphicData>
        </a:graphic>
      </p:graphicFrame>
      <p:graphicFrame>
        <p:nvGraphicFramePr>
          <p:cNvPr id="3" name="Table 2">
            <a:extLst>
              <a:ext uri="{FF2B5EF4-FFF2-40B4-BE49-F238E27FC236}">
                <a16:creationId xmlns:a16="http://schemas.microsoft.com/office/drawing/2014/main" xmlns="" id="{E1A462B4-3488-623A-6349-4669FAEECDE0}"/>
              </a:ext>
            </a:extLst>
          </p:cNvPr>
          <p:cNvGraphicFramePr>
            <a:graphicFrameLocks noGrp="1"/>
          </p:cNvGraphicFramePr>
          <p:nvPr>
            <p:extLst>
              <p:ext uri="{D42A27DB-BD31-4B8C-83A1-F6EECF244321}">
                <p14:modId xmlns:p14="http://schemas.microsoft.com/office/powerpoint/2010/main" val="1707950484"/>
              </p:ext>
            </p:extLst>
          </p:nvPr>
        </p:nvGraphicFramePr>
        <p:xfrm>
          <a:off x="167462" y="3012688"/>
          <a:ext cx="6477000" cy="800100"/>
        </p:xfrm>
        <a:graphic>
          <a:graphicData uri="http://schemas.openxmlformats.org/drawingml/2006/table">
            <a:tbl>
              <a:tblPr/>
              <a:tblGrid>
                <a:gridCol w="1524000">
                  <a:extLst>
                    <a:ext uri="{9D8B030D-6E8A-4147-A177-3AD203B41FA5}">
                      <a16:colId xmlns:a16="http://schemas.microsoft.com/office/drawing/2014/main" xmlns="" val="4283106101"/>
                    </a:ext>
                  </a:extLst>
                </a:gridCol>
                <a:gridCol w="4953000">
                  <a:extLst>
                    <a:ext uri="{9D8B030D-6E8A-4147-A177-3AD203B41FA5}">
                      <a16:colId xmlns:a16="http://schemas.microsoft.com/office/drawing/2014/main" xmlns="" val="72165558"/>
                    </a:ext>
                  </a:extLst>
                </a:gridCol>
              </a:tblGrid>
              <a:tr h="0">
                <a:tc>
                  <a:txBody>
                    <a:bodyPr/>
                    <a:lstStyle/>
                    <a:p>
                      <a:pPr algn="ctr"/>
                      <a:r>
                        <a:rPr lang="en-IN" dirty="0">
                          <a:effectLst/>
                        </a:rPr>
                        <a:t>Segmentation</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tc>
                  <a:txBody>
                    <a:bodyPr/>
                    <a:lstStyle/>
                    <a:p>
                      <a:r>
                        <a:rPr lang="en-US">
                          <a:effectLst/>
                        </a:rPr>
                        <a:t>Anyone who can use a snack like savories, sweets, etc.</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extLst>
                  <a:ext uri="{0D108BD9-81ED-4DB2-BD59-A6C34878D82A}">
                    <a16:rowId xmlns:a16="http://schemas.microsoft.com/office/drawing/2014/main" xmlns="" val="565218011"/>
                  </a:ext>
                </a:extLst>
              </a:tr>
              <a:tr h="0">
                <a:tc>
                  <a:txBody>
                    <a:bodyPr/>
                    <a:lstStyle/>
                    <a:p>
                      <a:pPr algn="ctr"/>
                      <a:r>
                        <a:rPr lang="en-IN" dirty="0">
                          <a:effectLst/>
                        </a:rPr>
                        <a:t>Target Market</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7F7F7"/>
                    </a:solidFill>
                  </a:tcPr>
                </a:tc>
                <a:tc>
                  <a:txBody>
                    <a:bodyPr/>
                    <a:lstStyle/>
                    <a:p>
                      <a:r>
                        <a:rPr lang="en-US" dirty="0">
                          <a:effectLst/>
                        </a:rPr>
                        <a:t>Middle class families (especially women and kids)</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7F7F7"/>
                    </a:solidFill>
                  </a:tcPr>
                </a:tc>
                <a:extLst>
                  <a:ext uri="{0D108BD9-81ED-4DB2-BD59-A6C34878D82A}">
                    <a16:rowId xmlns:a16="http://schemas.microsoft.com/office/drawing/2014/main" xmlns="" val="2920838392"/>
                  </a:ext>
                </a:extLst>
              </a:tr>
              <a:tr h="0">
                <a:tc>
                  <a:txBody>
                    <a:bodyPr/>
                    <a:lstStyle/>
                    <a:p>
                      <a:pPr algn="ctr"/>
                      <a:r>
                        <a:rPr lang="en-IN" dirty="0">
                          <a:effectLst/>
                        </a:rPr>
                        <a:t>Positioning</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tc>
                  <a:txBody>
                    <a:bodyPr/>
                    <a:lstStyle/>
                    <a:p>
                      <a:r>
                        <a:rPr lang="en-US" dirty="0">
                          <a:effectLst/>
                        </a:rPr>
                        <a:t>As a tasty, hygienic savories and sweet maker</a:t>
                      </a:r>
                    </a:p>
                  </a:txBody>
                  <a:tcPr marL="76200" marR="76200" marT="30480" marB="30480" anchor="ctr">
                    <a:lnL w="7620" cap="flat" cmpd="sng" algn="ctr">
                      <a:solidFill>
                        <a:srgbClr val="F7F7F7"/>
                      </a:solidFill>
                      <a:prstDash val="solid"/>
                      <a:round/>
                      <a:headEnd type="none" w="med" len="med"/>
                      <a:tailEnd type="none" w="med" len="med"/>
                    </a:lnL>
                    <a:lnR w="7620" cap="flat" cmpd="sng" algn="ctr">
                      <a:solidFill>
                        <a:srgbClr val="F7F7F7"/>
                      </a:solidFill>
                      <a:prstDash val="solid"/>
                      <a:round/>
                      <a:headEnd type="none" w="med" len="med"/>
                      <a:tailEnd type="none" w="med" len="med"/>
                    </a:lnR>
                    <a:lnT w="7620" cap="flat" cmpd="sng" algn="ctr">
                      <a:solidFill>
                        <a:srgbClr val="F7F7F7"/>
                      </a:solidFill>
                      <a:prstDash val="solid"/>
                      <a:round/>
                      <a:headEnd type="none" w="med" len="med"/>
                      <a:tailEnd type="none" w="med" len="med"/>
                    </a:lnT>
                    <a:lnB w="7620" cap="flat" cmpd="sng" algn="ctr">
                      <a:solidFill>
                        <a:srgbClr val="F7F7F7"/>
                      </a:solidFill>
                      <a:prstDash val="solid"/>
                      <a:round/>
                      <a:headEnd type="none" w="med" len="med"/>
                      <a:tailEnd type="none" w="med" len="med"/>
                    </a:lnB>
                    <a:solidFill>
                      <a:srgbClr val="FFFFFF"/>
                    </a:solidFill>
                  </a:tcPr>
                </a:tc>
                <a:extLst>
                  <a:ext uri="{0D108BD9-81ED-4DB2-BD59-A6C34878D82A}">
                    <a16:rowId xmlns:a16="http://schemas.microsoft.com/office/drawing/2014/main" xmlns="" val="225297304"/>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116958" y="0"/>
            <a:ext cx="8910084" cy="52088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GB" sz="1900" b="1" i="0" u="none" strike="noStrike" cap="none" dirty="0">
                <a:solidFill>
                  <a:schemeClr val="accent1">
                    <a:lumMod val="75000"/>
                  </a:schemeClr>
                </a:solidFill>
                <a:latin typeface="Arial"/>
                <a:ea typeface="Arial"/>
                <a:cs typeface="Arial"/>
                <a:sym typeface="Arial"/>
              </a:rPr>
              <a:t>Part 1: Brand study, Competitor Analysis &amp; Buyer’s/Audience’s Persona</a:t>
            </a:r>
            <a:endParaRPr sz="1900" b="0" i="0" u="none" strike="noStrike" cap="none" dirty="0">
              <a:solidFill>
                <a:schemeClr val="accent1">
                  <a:lumMod val="75000"/>
                </a:schemeClr>
              </a:solidFill>
              <a:latin typeface="Arial"/>
              <a:ea typeface="Arial"/>
              <a:cs typeface="Arial"/>
              <a:sym typeface="Arial"/>
            </a:endParaRPr>
          </a:p>
        </p:txBody>
      </p:sp>
      <p:sp>
        <p:nvSpPr>
          <p:cNvPr id="80" name="Google Shape;80;p17"/>
          <p:cNvSpPr txBox="1"/>
          <p:nvPr/>
        </p:nvSpPr>
        <p:spPr>
          <a:xfrm>
            <a:off x="117591" y="794229"/>
            <a:ext cx="6446873" cy="3877954"/>
          </a:xfrm>
          <a:prstGeom prst="rect">
            <a:avLst/>
          </a:prstGeom>
          <a:noFill/>
          <a:ln>
            <a:noFill/>
          </a:ln>
        </p:spPr>
        <p:txBody>
          <a:bodyPr spcFirstLastPara="1" wrap="square" lIns="91425" tIns="91425" rIns="91425" bIns="91425" anchor="t" anchorCtr="0">
            <a:spAutoFit/>
          </a:bodyPr>
          <a:lstStyle/>
          <a:p>
            <a:pPr marL="311150" marR="0" lvl="0" indent="-171450" algn="l" rtl="0">
              <a:lnSpc>
                <a:spcPct val="100000"/>
              </a:lnSpc>
              <a:spcBef>
                <a:spcPts val="0"/>
              </a:spcBef>
              <a:spcAft>
                <a:spcPts val="0"/>
              </a:spcAft>
              <a:buClr>
                <a:srgbClr val="000000"/>
              </a:buClr>
              <a:buSzPts val="1400"/>
            </a:pPr>
            <a:r>
              <a:rPr lang="en-GB" sz="1200" b="1" i="0" u="none" strike="noStrike" cap="none" dirty="0">
                <a:solidFill>
                  <a:srgbClr val="000000"/>
                </a:solidFill>
                <a:latin typeface="Arial" panose="020B0604020202020204" pitchFamily="34" charset="0"/>
                <a:ea typeface="Arial"/>
                <a:cs typeface="Arial" panose="020B0604020202020204" pitchFamily="34" charset="0"/>
                <a:sym typeface="Arial"/>
              </a:rPr>
              <a:t>Competitor Analysis:</a:t>
            </a:r>
            <a:r>
              <a:rPr lang="en-GB" sz="1200" b="0" i="0" u="none" strike="noStrike" cap="none" dirty="0">
                <a:solidFill>
                  <a:srgbClr val="000000"/>
                </a:solidFill>
                <a:latin typeface="Arial" panose="020B0604020202020204" pitchFamily="34" charset="0"/>
                <a:ea typeface="Arial"/>
                <a:cs typeface="Arial" panose="020B0604020202020204" pitchFamily="34" charset="0"/>
                <a:sym typeface="Arial"/>
              </a:rPr>
              <a:t> Select three competitors operating in the same industry or niche as the chosen brand, examine their USPs and online communication.</a:t>
            </a:r>
            <a:endParaRPr lang="en-GB" sz="1200" dirty="0">
              <a:solidFill>
                <a:srgbClr val="000000"/>
              </a:solidFill>
              <a:latin typeface="Arial" panose="020B0604020202020204" pitchFamily="34" charset="0"/>
              <a:ea typeface="Arial"/>
              <a:cs typeface="Arial" panose="020B0604020202020204" pitchFamily="34" charset="0"/>
              <a:sym typeface="Arial"/>
            </a:endParaRPr>
          </a:p>
          <a:p>
            <a:pPr marL="139700" marR="0" lvl="0" algn="l" rtl="0">
              <a:lnSpc>
                <a:spcPct val="100000"/>
              </a:lnSpc>
              <a:spcBef>
                <a:spcPts val="0"/>
              </a:spcBef>
              <a:spcAft>
                <a:spcPts val="0"/>
              </a:spcAft>
              <a:buClr>
                <a:srgbClr val="000000"/>
              </a:buClr>
              <a:buSzPts val="1400"/>
            </a:pP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a:buClr>
                <a:srgbClr val="000000"/>
              </a:buClr>
              <a:buSzPts val="1400"/>
            </a:pPr>
            <a:r>
              <a:rPr lang="en-GB" sz="1200" b="1" i="0" u="none" strike="noStrike" cap="none" dirty="0">
                <a:solidFill>
                  <a:srgbClr val="FF0000"/>
                </a:solidFill>
                <a:latin typeface="Arial" panose="020B0604020202020204" pitchFamily="34" charset="0"/>
                <a:ea typeface="Arial"/>
                <a:cs typeface="Arial" panose="020B0604020202020204" pitchFamily="34" charset="0"/>
                <a:sym typeface="Arial"/>
              </a:rPr>
              <a:t>Competitor 1 </a:t>
            </a:r>
          </a:p>
          <a:p>
            <a:pPr marL="171450" indent="-171450">
              <a:buClr>
                <a:srgbClr val="000000"/>
              </a:buClr>
              <a:buSzPts val="1400"/>
              <a:buFont typeface="Arial" panose="020B0604020202020204" pitchFamily="34" charset="0"/>
              <a:buChar char="•"/>
            </a:pPr>
            <a:r>
              <a:rPr lang="en-GB" sz="1200" b="1" dirty="0">
                <a:solidFill>
                  <a:srgbClr val="000000"/>
                </a:solidFill>
                <a:latin typeface="Arial" panose="020B0604020202020204" pitchFamily="34" charset="0"/>
                <a:ea typeface="Arial"/>
                <a:cs typeface="Arial" panose="020B0604020202020204" pitchFamily="34" charset="0"/>
                <a:sym typeface="Arial"/>
              </a:rPr>
              <a:t>BALAJI</a:t>
            </a:r>
            <a:r>
              <a:rPr lang="en-GB" sz="1200" b="1"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n-US" sz="1200" b="0" i="0" dirty="0">
                <a:solidFill>
                  <a:srgbClr val="363636"/>
                </a:solidFill>
                <a:effectLst/>
                <a:latin typeface="Arial" panose="020B0604020202020204" pitchFamily="34" charset="0"/>
                <a:cs typeface="Arial" panose="020B0604020202020204" pitchFamily="34" charset="0"/>
                <a:hlinkClick r:id="rId3"/>
              </a:rPr>
              <a:t>https://www.balajiwafers.com/products/</a:t>
            </a:r>
            <a:endParaRPr lang="en-US" sz="1200" b="0" i="0" dirty="0">
              <a:solidFill>
                <a:srgbClr val="363636"/>
              </a:solidFill>
              <a:effectLst/>
              <a:latin typeface="Arial" panose="020B0604020202020204" pitchFamily="34" charset="0"/>
              <a:cs typeface="Arial" panose="020B0604020202020204" pitchFamily="34" charset="0"/>
            </a:endParaRPr>
          </a:p>
          <a:p>
            <a:pPr marL="171450" indent="-171450">
              <a:buClr>
                <a:srgbClr val="000000"/>
              </a:buClr>
              <a:buSzPts val="1400"/>
              <a:buFont typeface="Arial" panose="020B0604020202020204" pitchFamily="34" charset="0"/>
              <a:buChar char="•"/>
            </a:pPr>
            <a:r>
              <a:rPr lang="en-US" sz="1200" b="1" dirty="0">
                <a:solidFill>
                  <a:srgbClr val="363636"/>
                </a:solidFill>
                <a:latin typeface="Arial" panose="020B0604020202020204" pitchFamily="34" charset="0"/>
                <a:cs typeface="Arial" panose="020B0604020202020204" pitchFamily="34" charset="0"/>
              </a:rPr>
              <a:t>USP: </a:t>
            </a:r>
            <a:r>
              <a:rPr lang="en-US" sz="1200" dirty="0">
                <a:solidFill>
                  <a:srgbClr val="363636"/>
                </a:solidFill>
                <a:latin typeface="Arial" panose="020B0604020202020204" pitchFamily="34" charset="0"/>
                <a:cs typeface="Arial" panose="020B0604020202020204" pitchFamily="34" charset="0"/>
              </a:rPr>
              <a:t>Tasty &amp; delightful snacks in lots of </a:t>
            </a:r>
            <a:r>
              <a:rPr lang="en-US" sz="1200" dirty="0" err="1">
                <a:solidFill>
                  <a:srgbClr val="363636"/>
                </a:solidFill>
                <a:latin typeface="Arial" panose="020B0604020202020204" pitchFamily="34" charset="0"/>
                <a:cs typeface="Arial" panose="020B0604020202020204" pitchFamily="34" charset="0"/>
              </a:rPr>
              <a:t>flavours</a:t>
            </a:r>
            <a:r>
              <a:rPr lang="en-US" sz="1200" dirty="0">
                <a:solidFill>
                  <a:srgbClr val="363636"/>
                </a:solidFill>
                <a:latin typeface="Arial" panose="020B0604020202020204" pitchFamily="34" charset="0"/>
                <a:cs typeface="Arial" panose="020B0604020202020204" pitchFamily="34" charset="0"/>
              </a:rPr>
              <a:t> and in different shapes &amp; styles </a:t>
            </a:r>
            <a:endParaRPr lang="en-US" sz="1200" b="0" i="0" dirty="0">
              <a:solidFill>
                <a:srgbClr val="474747"/>
              </a:solidFill>
              <a:effectLst/>
              <a:latin typeface="Arial" panose="020B0604020202020204" pitchFamily="34" charset="0"/>
              <a:cs typeface="Arial" panose="020B0604020202020204" pitchFamily="34" charset="0"/>
            </a:endParaRPr>
          </a:p>
          <a:p>
            <a:pPr marL="171450" indent="-171450">
              <a:buClr>
                <a:srgbClr val="000000"/>
              </a:buClr>
              <a:buSzPts val="1400"/>
              <a:buFont typeface="Arial" panose="020B0604020202020204" pitchFamily="34" charset="0"/>
              <a:buChar char="•"/>
            </a:pPr>
            <a:r>
              <a:rPr lang="en-US" sz="1200" b="1" dirty="0">
                <a:latin typeface="Arial" panose="020B0604020202020204" pitchFamily="34" charset="0"/>
                <a:cs typeface="Arial" panose="020B0604020202020204" pitchFamily="34" charset="0"/>
              </a:rPr>
              <a:t>Communication: </a:t>
            </a:r>
            <a:r>
              <a:rPr lang="en-US" sz="1200" dirty="0" smtClean="0">
                <a:latin typeface="Arial" panose="020B0604020202020204" pitchFamily="34" charset="0"/>
                <a:cs typeface="Arial" panose="020B0604020202020204" pitchFamily="34" charset="0"/>
              </a:rPr>
              <a:t>Social Media Ads, </a:t>
            </a:r>
            <a:r>
              <a:rPr lang="en-US" sz="1200" dirty="0">
                <a:latin typeface="Arial" panose="020B0604020202020204" pitchFamily="34" charset="0"/>
                <a:cs typeface="Arial" panose="020B0604020202020204" pitchFamily="34" charset="0"/>
              </a:rPr>
              <a:t>Value based content, Brand </a:t>
            </a:r>
            <a:r>
              <a:rPr lang="en-US" sz="1200" dirty="0" err="1">
                <a:latin typeface="Arial" panose="020B0604020202020204" pitchFamily="34" charset="0"/>
                <a:cs typeface="Arial" panose="020B0604020202020204" pitchFamily="34" charset="0"/>
              </a:rPr>
              <a:t>collabrations</a:t>
            </a:r>
            <a:r>
              <a:rPr lang="en-US" sz="1200" dirty="0">
                <a:latin typeface="Arial" panose="020B0604020202020204" pitchFamily="34" charset="0"/>
                <a:cs typeface="Arial" panose="020B0604020202020204" pitchFamily="34" charset="0"/>
              </a:rPr>
              <a:t/>
            </a:r>
            <a:br>
              <a:rPr lang="en-US" sz="1200" dirty="0">
                <a:latin typeface="Arial" panose="020B0604020202020204" pitchFamily="34" charset="0"/>
                <a:cs typeface="Arial" panose="020B0604020202020204" pitchFamily="34" charset="0"/>
              </a:rPr>
            </a:br>
            <a:endParaRPr lang="en-US" sz="1200" i="0" dirty="0">
              <a:solidFill>
                <a:srgbClr val="363636"/>
              </a:solidFill>
              <a:effectLst/>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GB"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rgbClr val="FF0000"/>
                </a:solidFill>
                <a:latin typeface="Arial" panose="020B0604020202020204" pitchFamily="34" charset="0"/>
                <a:ea typeface="Arial"/>
                <a:cs typeface="Arial" panose="020B0604020202020204" pitchFamily="34" charset="0"/>
                <a:sym typeface="Arial"/>
              </a:rPr>
              <a:t>Competitor 2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i="0" u="none" strike="noStrike" cap="none" dirty="0">
                <a:solidFill>
                  <a:srgbClr val="000000"/>
                </a:solidFill>
                <a:latin typeface="Arial" panose="020B0604020202020204" pitchFamily="34" charset="0"/>
                <a:ea typeface="Arial"/>
                <a:cs typeface="Arial" panose="020B0604020202020204" pitchFamily="34" charset="0"/>
                <a:sym typeface="Arial"/>
              </a:rPr>
              <a:t>PEPSICO</a:t>
            </a:r>
            <a:r>
              <a:rPr lang="en-GB" sz="1200" b="1" dirty="0">
                <a:solidFill>
                  <a:srgbClr val="000000"/>
                </a:solidFill>
                <a:latin typeface="Arial" panose="020B0604020202020204" pitchFamily="34" charset="0"/>
                <a:ea typeface="Arial"/>
                <a:cs typeface="Arial" panose="020B0604020202020204" pitchFamily="34" charset="0"/>
                <a:sym typeface="Arial"/>
              </a:rPr>
              <a:t>:</a:t>
            </a:r>
            <a:r>
              <a:rPr lang="en-GB" sz="1200" dirty="0">
                <a:solidFill>
                  <a:srgbClr val="000000"/>
                </a:solidFill>
                <a:latin typeface="Arial" panose="020B0604020202020204" pitchFamily="34" charset="0"/>
                <a:ea typeface="Arial"/>
                <a:cs typeface="Arial" panose="020B0604020202020204" pitchFamily="34" charset="0"/>
                <a:sym typeface="Arial"/>
              </a:rPr>
              <a:t> </a:t>
            </a:r>
            <a:r>
              <a:rPr lang="en-GB" sz="1200" dirty="0">
                <a:solidFill>
                  <a:srgbClr val="000000"/>
                </a:solidFill>
                <a:latin typeface="Arial" panose="020B0604020202020204" pitchFamily="34" charset="0"/>
                <a:ea typeface="Arial"/>
                <a:cs typeface="Arial" panose="020B0604020202020204" pitchFamily="34" charset="0"/>
                <a:sym typeface="Arial"/>
                <a:hlinkClick r:id="rId3"/>
              </a:rPr>
              <a:t>https://www.pepsico.com/our-brands/creating-smiles/our-products#</a:t>
            </a:r>
            <a:endParaRPr lang="en-GB" sz="1200" dirty="0">
              <a:solidFill>
                <a:srgbClr val="000000"/>
              </a:solidFill>
              <a:latin typeface="Arial" panose="020B0604020202020204" pitchFamily="34" charset="0"/>
              <a:ea typeface="Arial"/>
              <a:cs typeface="Arial" panose="020B0604020202020204" pitchFamily="34" charset="0"/>
              <a:sym typeface="Aria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dirty="0">
                <a:solidFill>
                  <a:srgbClr val="000000"/>
                </a:solidFill>
                <a:latin typeface="Arial" panose="020B0604020202020204" pitchFamily="34" charset="0"/>
                <a:ea typeface="Arial"/>
                <a:cs typeface="Arial" panose="020B0604020202020204" pitchFamily="34" charset="0"/>
                <a:sym typeface="Arial"/>
              </a:rPr>
              <a:t>USP: </a:t>
            </a:r>
            <a:r>
              <a:rPr lang="en-US" sz="1200" b="0" i="0" dirty="0">
                <a:solidFill>
                  <a:srgbClr val="000000"/>
                </a:solidFill>
                <a:effectLst/>
                <a:latin typeface="Arial" panose="020B0604020202020204" pitchFamily="34" charset="0"/>
                <a:cs typeface="Arial" panose="020B0604020202020204" pitchFamily="34" charset="0"/>
              </a:rPr>
              <a:t>Tasty wafers for the youth with huge number of flavors</a:t>
            </a:r>
            <a:endParaRPr lang="en-GB" sz="1200" b="1" i="0" dirty="0">
              <a:solidFill>
                <a:srgbClr val="000000"/>
              </a:solidFill>
              <a:effectLst/>
              <a:latin typeface="Arial" panose="020B0604020202020204" pitchFamily="34" charset="0"/>
              <a:cs typeface="Arial" panose="020B0604020202020204" pitchFamily="34" charset="0"/>
              <a:sym typeface="Aria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dirty="0">
                <a:solidFill>
                  <a:srgbClr val="000000"/>
                </a:solidFill>
                <a:latin typeface="Arial" panose="020B0604020202020204" pitchFamily="34" charset="0"/>
                <a:ea typeface="Arial"/>
                <a:cs typeface="Arial" panose="020B0604020202020204" pitchFamily="34" charset="0"/>
                <a:sym typeface="Arial"/>
              </a:rPr>
              <a:t>Communication: </a:t>
            </a:r>
            <a:r>
              <a:rPr lang="en-GB" sz="1200" dirty="0">
                <a:solidFill>
                  <a:srgbClr val="000000"/>
                </a:solidFill>
                <a:latin typeface="Arial" panose="020B0604020202020204" pitchFamily="34" charset="0"/>
                <a:ea typeface="Arial"/>
                <a:cs typeface="Arial" panose="020B0604020202020204" pitchFamily="34" charset="0"/>
                <a:sym typeface="Arial"/>
              </a:rPr>
              <a:t>User generated content, Celebrity endorsements, Relatable content &amp;memes</a:t>
            </a:r>
            <a:endParaRPr lang="en-IN" sz="1200"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lang="en-IN"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rgbClr val="FF0000"/>
                </a:solidFill>
                <a:latin typeface="Arial" panose="020B0604020202020204" pitchFamily="34" charset="0"/>
                <a:ea typeface="Arial"/>
                <a:cs typeface="Arial" panose="020B0604020202020204" pitchFamily="34" charset="0"/>
                <a:sym typeface="Arial"/>
              </a:rPr>
              <a:t>Competitor 3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i="0" u="none" strike="noStrike" cap="none" dirty="0">
                <a:solidFill>
                  <a:srgbClr val="000000"/>
                </a:solidFill>
                <a:latin typeface="Arial" panose="020B0604020202020204" pitchFamily="34" charset="0"/>
                <a:ea typeface="Arial"/>
                <a:cs typeface="Arial" panose="020B0604020202020204" pitchFamily="34" charset="0"/>
                <a:sym typeface="Arial"/>
              </a:rPr>
              <a:t>BIKANO: </a:t>
            </a:r>
            <a:r>
              <a:rPr lang="en-GB" sz="1200" i="0" u="none" strike="noStrike" cap="none" dirty="0">
                <a:solidFill>
                  <a:srgbClr val="000000"/>
                </a:solidFill>
                <a:latin typeface="Arial" panose="020B0604020202020204" pitchFamily="34" charset="0"/>
                <a:ea typeface="Arial"/>
                <a:cs typeface="Arial" panose="020B0604020202020204" pitchFamily="34" charset="0"/>
                <a:sym typeface="Arial"/>
                <a:hlinkClick r:id="rId3"/>
              </a:rPr>
              <a:t>https://www.bikano.com/</a:t>
            </a:r>
            <a:endParaRPr lang="en-GB" sz="1200"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dirty="0">
                <a:solidFill>
                  <a:srgbClr val="000000"/>
                </a:solidFill>
                <a:latin typeface="Arial" panose="020B0604020202020204" pitchFamily="34" charset="0"/>
                <a:ea typeface="Arial"/>
                <a:cs typeface="Arial" panose="020B0604020202020204" pitchFamily="34" charset="0"/>
                <a:sym typeface="Arial"/>
              </a:rPr>
              <a:t>USP: </a:t>
            </a:r>
            <a:r>
              <a:rPr lang="en-US" sz="1200" b="0" i="0" dirty="0">
                <a:solidFill>
                  <a:srgbClr val="000000"/>
                </a:solidFill>
                <a:effectLst/>
                <a:latin typeface="Arial" panose="020B0604020202020204" pitchFamily="34" charset="0"/>
                <a:cs typeface="Arial" panose="020B0604020202020204" pitchFamily="34" charset="0"/>
              </a:rPr>
              <a:t>Good quality, fresh, hygienic and tasty Indian sweets and snacks</a:t>
            </a:r>
            <a:endParaRPr lang="en-GB" sz="1200" b="1" dirty="0">
              <a:solidFill>
                <a:srgbClr val="000000"/>
              </a:solidFill>
              <a:latin typeface="Arial" panose="020B0604020202020204" pitchFamily="34" charset="0"/>
              <a:ea typeface="Arial"/>
              <a:cs typeface="Arial" panose="020B0604020202020204" pitchFamily="34" charset="0"/>
              <a:sym typeface="Aria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GB" sz="1200" b="1" dirty="0">
                <a:solidFill>
                  <a:srgbClr val="000000"/>
                </a:solidFill>
                <a:latin typeface="Arial" panose="020B0604020202020204" pitchFamily="34" charset="0"/>
                <a:ea typeface="Arial"/>
                <a:cs typeface="Arial" panose="020B0604020202020204" pitchFamily="34" charset="0"/>
                <a:sym typeface="Arial"/>
              </a:rPr>
              <a:t>Communication: </a:t>
            </a:r>
            <a:r>
              <a:rPr lang="en-GB" sz="1200" dirty="0">
                <a:solidFill>
                  <a:srgbClr val="000000"/>
                </a:solidFill>
                <a:latin typeface="Arial" panose="020B0604020202020204" pitchFamily="34" charset="0"/>
                <a:ea typeface="Arial"/>
                <a:cs typeface="Arial" panose="020B0604020202020204" pitchFamily="34" charset="0"/>
                <a:sym typeface="Arial"/>
              </a:rPr>
              <a:t>Brand </a:t>
            </a:r>
            <a:r>
              <a:rPr lang="en-GB" sz="1200" dirty="0" err="1">
                <a:solidFill>
                  <a:srgbClr val="000000"/>
                </a:solidFill>
                <a:latin typeface="Arial" panose="020B0604020202020204" pitchFamily="34" charset="0"/>
                <a:ea typeface="Arial"/>
                <a:cs typeface="Arial" panose="020B0604020202020204" pitchFamily="34" charset="0"/>
                <a:sym typeface="Arial"/>
              </a:rPr>
              <a:t>collabratioins</a:t>
            </a:r>
            <a:r>
              <a:rPr lang="en-GB" sz="1200" dirty="0">
                <a:solidFill>
                  <a:srgbClr val="000000"/>
                </a:solidFill>
                <a:latin typeface="Arial" panose="020B0604020202020204" pitchFamily="34" charset="0"/>
                <a:ea typeface="Arial"/>
                <a:cs typeface="Arial" panose="020B0604020202020204" pitchFamily="34" charset="0"/>
                <a:sym typeface="Arial"/>
              </a:rPr>
              <a:t>, Tips &amp; tricks, Value based content.</a:t>
            </a:r>
            <a:endParaRPr sz="1200" b="1"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pic>
        <p:nvPicPr>
          <p:cNvPr id="4098" name="Picture 2" descr="Balaji Namkeen">
            <a:extLst>
              <a:ext uri="{FF2B5EF4-FFF2-40B4-BE49-F238E27FC236}">
                <a16:creationId xmlns:a16="http://schemas.microsoft.com/office/drawing/2014/main" xmlns="" id="{08991E5B-5214-BBB1-E602-46987A7B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074" y="1179438"/>
            <a:ext cx="2550925" cy="127546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12 Best Namkeen Brands in India » CashKaro Blog">
            <a:extLst>
              <a:ext uri="{FF2B5EF4-FFF2-40B4-BE49-F238E27FC236}">
                <a16:creationId xmlns:a16="http://schemas.microsoft.com/office/drawing/2014/main" xmlns="" id="{7C151A8A-A971-09DA-B23C-2D0D2F5E1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075" y="3868037"/>
            <a:ext cx="2550925" cy="1275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EPSICO India goes rural, will sell snacks to them -">
            <a:extLst>
              <a:ext uri="{FF2B5EF4-FFF2-40B4-BE49-F238E27FC236}">
                <a16:creationId xmlns:a16="http://schemas.microsoft.com/office/drawing/2014/main" xmlns="" id="{1B127532-A994-6DCA-0085-24421C6F24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3190" y="2571750"/>
            <a:ext cx="2300810" cy="1342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EE273-616E-B862-AFBF-818B522B38CF}"/>
              </a:ext>
            </a:extLst>
          </p:cNvPr>
          <p:cNvSpPr>
            <a:spLocks noGrp="1"/>
          </p:cNvSpPr>
          <p:nvPr>
            <p:ph type="title"/>
          </p:nvPr>
        </p:nvSpPr>
        <p:spPr>
          <a:xfrm>
            <a:off x="67340" y="63796"/>
            <a:ext cx="9009320" cy="538716"/>
          </a:xfrm>
        </p:spPr>
        <p:txBody>
          <a:bodyPr>
            <a:normAutofit/>
          </a:bodyPr>
          <a:lstStyle/>
          <a:p>
            <a:pPr marL="0" marR="0" lvl="0" indent="0" algn="ctr" rtl="0">
              <a:lnSpc>
                <a:spcPct val="115000"/>
              </a:lnSpc>
              <a:spcBef>
                <a:spcPts val="0"/>
              </a:spcBef>
              <a:spcAft>
                <a:spcPts val="0"/>
              </a:spcAft>
              <a:buClr>
                <a:srgbClr val="000000"/>
              </a:buClr>
              <a:buSzPts val="1900"/>
              <a:buFont typeface="Arial"/>
              <a:buNone/>
            </a:pPr>
            <a:r>
              <a:rPr lang="en-US" sz="1800" b="1" i="0" u="none" strike="noStrike" cap="none" dirty="0">
                <a:solidFill>
                  <a:schemeClr val="accent1">
                    <a:lumMod val="75000"/>
                  </a:schemeClr>
                </a:solidFill>
                <a:latin typeface="Arial"/>
                <a:ea typeface="Arial"/>
                <a:cs typeface="Arial"/>
                <a:sym typeface="Arial"/>
              </a:rPr>
              <a:t>Part 1: Brand study, Competitor Analysis &amp; Buyer’s/Audience’s Persona</a:t>
            </a:r>
            <a:endParaRPr lang="en-US" sz="1800" b="0" i="0" u="none" strike="noStrike" cap="none" dirty="0">
              <a:solidFill>
                <a:schemeClr val="accent1">
                  <a:lumMod val="75000"/>
                </a:schemeClr>
              </a:solidFill>
              <a:latin typeface="Arial"/>
              <a:ea typeface="Arial"/>
              <a:cs typeface="Arial"/>
              <a:sym typeface="Arial"/>
            </a:endParaRPr>
          </a:p>
        </p:txBody>
      </p:sp>
      <p:graphicFrame>
        <p:nvGraphicFramePr>
          <p:cNvPr id="4" name="Table 4">
            <a:extLst>
              <a:ext uri="{FF2B5EF4-FFF2-40B4-BE49-F238E27FC236}">
                <a16:creationId xmlns:a16="http://schemas.microsoft.com/office/drawing/2014/main" xmlns="" id="{8CA77897-281D-A1FE-5C0A-8173DAD0AB6B}"/>
              </a:ext>
            </a:extLst>
          </p:cNvPr>
          <p:cNvGraphicFramePr>
            <a:graphicFrameLocks noGrp="1"/>
          </p:cNvGraphicFramePr>
          <p:nvPr>
            <p:ph idx="1"/>
            <p:extLst>
              <p:ext uri="{D42A27DB-BD31-4B8C-83A1-F6EECF244321}">
                <p14:modId xmlns:p14="http://schemas.microsoft.com/office/powerpoint/2010/main" val="2136983529"/>
              </p:ext>
            </p:extLst>
          </p:nvPr>
        </p:nvGraphicFramePr>
        <p:xfrm>
          <a:off x="67340" y="1330799"/>
          <a:ext cx="9009320" cy="3573785"/>
        </p:xfrm>
        <a:graphic>
          <a:graphicData uri="http://schemas.openxmlformats.org/drawingml/2006/table">
            <a:tbl>
              <a:tblPr firstRow="1" bandRow="1">
                <a:tableStyleId>{FABFCF23-3B69-468F-B69F-88F6DE6A72F2}</a:tableStyleId>
              </a:tblPr>
              <a:tblGrid>
                <a:gridCol w="1801864">
                  <a:extLst>
                    <a:ext uri="{9D8B030D-6E8A-4147-A177-3AD203B41FA5}">
                      <a16:colId xmlns:a16="http://schemas.microsoft.com/office/drawing/2014/main" xmlns="" val="1428267268"/>
                    </a:ext>
                  </a:extLst>
                </a:gridCol>
                <a:gridCol w="1801864">
                  <a:extLst>
                    <a:ext uri="{9D8B030D-6E8A-4147-A177-3AD203B41FA5}">
                      <a16:colId xmlns:a16="http://schemas.microsoft.com/office/drawing/2014/main" xmlns="" val="231831320"/>
                    </a:ext>
                  </a:extLst>
                </a:gridCol>
                <a:gridCol w="1801864">
                  <a:extLst>
                    <a:ext uri="{9D8B030D-6E8A-4147-A177-3AD203B41FA5}">
                      <a16:colId xmlns:a16="http://schemas.microsoft.com/office/drawing/2014/main" xmlns="" val="2991142223"/>
                    </a:ext>
                  </a:extLst>
                </a:gridCol>
                <a:gridCol w="1801864">
                  <a:extLst>
                    <a:ext uri="{9D8B030D-6E8A-4147-A177-3AD203B41FA5}">
                      <a16:colId xmlns:a16="http://schemas.microsoft.com/office/drawing/2014/main" xmlns="" val="3692168400"/>
                    </a:ext>
                  </a:extLst>
                </a:gridCol>
                <a:gridCol w="1801864">
                  <a:extLst>
                    <a:ext uri="{9D8B030D-6E8A-4147-A177-3AD203B41FA5}">
                      <a16:colId xmlns:a16="http://schemas.microsoft.com/office/drawing/2014/main" xmlns="" val="3408621587"/>
                    </a:ext>
                  </a:extLst>
                </a:gridCol>
              </a:tblGrid>
              <a:tr h="0">
                <a:tc>
                  <a:txBody>
                    <a:bodyPr/>
                    <a:lstStyle/>
                    <a:p>
                      <a:pPr algn="ctr"/>
                      <a:r>
                        <a:rPr lang="en-IN" sz="900" dirty="0"/>
                        <a:t>BASIS</a:t>
                      </a:r>
                    </a:p>
                  </a:txBody>
                  <a:tcPr/>
                </a:tc>
                <a:tc>
                  <a:txBody>
                    <a:bodyPr/>
                    <a:lstStyle/>
                    <a:p>
                      <a:pPr algn="ctr"/>
                      <a:r>
                        <a:rPr lang="en-IN" sz="900" dirty="0"/>
                        <a:t>PROJECT TOPIC</a:t>
                      </a:r>
                    </a:p>
                  </a:txBody>
                  <a:tcPr/>
                </a:tc>
                <a:tc>
                  <a:txBody>
                    <a:bodyPr/>
                    <a:lstStyle/>
                    <a:p>
                      <a:pPr algn="ctr"/>
                      <a:r>
                        <a:rPr lang="en-IN" sz="900" dirty="0"/>
                        <a:t>COMPETITOR 1</a:t>
                      </a:r>
                    </a:p>
                  </a:txBody>
                  <a:tcPr/>
                </a:tc>
                <a:tc>
                  <a:txBody>
                    <a:bodyPr/>
                    <a:lstStyle/>
                    <a:p>
                      <a:pPr algn="ctr"/>
                      <a:r>
                        <a:rPr lang="en-IN" sz="900" dirty="0"/>
                        <a:t>COMPETITOR 2</a:t>
                      </a:r>
                    </a:p>
                  </a:txBody>
                  <a:tcPr/>
                </a:tc>
                <a:tc>
                  <a:txBody>
                    <a:bodyPr/>
                    <a:lstStyle/>
                    <a:p>
                      <a:pPr algn="ctr"/>
                      <a:r>
                        <a:rPr lang="en-IN" sz="900" dirty="0"/>
                        <a:t>COMPETITOR 3</a:t>
                      </a:r>
                    </a:p>
                  </a:txBody>
                  <a:tcPr/>
                </a:tc>
                <a:extLst>
                  <a:ext uri="{0D108BD9-81ED-4DB2-BD59-A6C34878D82A}">
                    <a16:rowId xmlns:a16="http://schemas.microsoft.com/office/drawing/2014/main" xmlns="" val="2737266534"/>
                  </a:ext>
                </a:extLst>
              </a:tr>
              <a:tr h="347374">
                <a:tc>
                  <a:txBody>
                    <a:bodyPr/>
                    <a:lstStyle/>
                    <a:p>
                      <a:pPr algn="ctr"/>
                      <a:r>
                        <a:rPr lang="en-IN" sz="900" dirty="0"/>
                        <a:t>COMAPANY NAME</a:t>
                      </a:r>
                    </a:p>
                  </a:txBody>
                  <a:tcPr/>
                </a:tc>
                <a:tc>
                  <a:txBody>
                    <a:bodyPr/>
                    <a:lstStyle/>
                    <a:p>
                      <a:pPr algn="ctr"/>
                      <a:r>
                        <a:rPr lang="en-IN" sz="900" dirty="0"/>
                        <a:t>HALDIRAM’s</a:t>
                      </a:r>
                    </a:p>
                  </a:txBody>
                  <a:tcPr/>
                </a:tc>
                <a:tc>
                  <a:txBody>
                    <a:bodyPr/>
                    <a:lstStyle/>
                    <a:p>
                      <a:pPr algn="ctr"/>
                      <a:r>
                        <a:rPr lang="en-IN" sz="900" dirty="0"/>
                        <a:t>BALAJI</a:t>
                      </a:r>
                    </a:p>
                  </a:txBody>
                  <a:tcPr/>
                </a:tc>
                <a:tc>
                  <a:txBody>
                    <a:bodyPr/>
                    <a:lstStyle/>
                    <a:p>
                      <a:pPr algn="ctr"/>
                      <a:r>
                        <a:rPr lang="en-IN" sz="900" dirty="0"/>
                        <a:t>PEPSICO</a:t>
                      </a:r>
                    </a:p>
                  </a:txBody>
                  <a:tcPr/>
                </a:tc>
                <a:tc>
                  <a:txBody>
                    <a:bodyPr/>
                    <a:lstStyle/>
                    <a:p>
                      <a:pPr algn="ctr"/>
                      <a:r>
                        <a:rPr lang="en-IN" sz="900" dirty="0"/>
                        <a:t>BIKANO</a:t>
                      </a:r>
                    </a:p>
                  </a:txBody>
                  <a:tcPr/>
                </a:tc>
                <a:extLst>
                  <a:ext uri="{0D108BD9-81ED-4DB2-BD59-A6C34878D82A}">
                    <a16:rowId xmlns:a16="http://schemas.microsoft.com/office/drawing/2014/main" xmlns="" val="3453224016"/>
                  </a:ext>
                </a:extLst>
              </a:tr>
              <a:tr h="474920">
                <a:tc>
                  <a:txBody>
                    <a:bodyPr/>
                    <a:lstStyle/>
                    <a:p>
                      <a:pPr algn="ctr"/>
                      <a:r>
                        <a:rPr lang="en-IN" sz="900" dirty="0"/>
                        <a:t>TAG LINE</a:t>
                      </a:r>
                    </a:p>
                  </a:txBody>
                  <a:tcPr/>
                </a:tc>
                <a:tc>
                  <a:txBody>
                    <a:bodyPr/>
                    <a:lstStyle/>
                    <a:p>
                      <a:pPr algn="ctr"/>
                      <a:r>
                        <a:rPr lang="en-IN" sz="900" b="1" i="0" kern="1200" dirty="0">
                          <a:solidFill>
                            <a:srgbClr val="040C28"/>
                          </a:solidFill>
                          <a:effectLst/>
                          <a:latin typeface="+mn-lt"/>
                          <a:ea typeface="+mn-ea"/>
                          <a:cs typeface="+mn-cs"/>
                        </a:rPr>
                        <a:t>Delicious </a:t>
                      </a:r>
                      <a:r>
                        <a:rPr lang="en-IN" sz="900" b="1" i="0" kern="1200" dirty="0" err="1">
                          <a:solidFill>
                            <a:srgbClr val="040C28"/>
                          </a:solidFill>
                          <a:effectLst/>
                          <a:latin typeface="+mn-lt"/>
                          <a:ea typeface="+mn-ea"/>
                          <a:cs typeface="+mn-cs"/>
                        </a:rPr>
                        <a:t>bhi</a:t>
                      </a:r>
                      <a:r>
                        <a:rPr lang="en-IN" sz="900" b="1" i="0" kern="1200" dirty="0">
                          <a:solidFill>
                            <a:srgbClr val="040C28"/>
                          </a:solidFill>
                          <a:effectLst/>
                          <a:latin typeface="+mn-lt"/>
                          <a:ea typeface="+mn-ea"/>
                          <a:cs typeface="+mn-cs"/>
                        </a:rPr>
                        <a:t> </a:t>
                      </a:r>
                      <a:r>
                        <a:rPr lang="en-IN" sz="900" b="1" i="0" kern="1200" dirty="0" err="1">
                          <a:solidFill>
                            <a:srgbClr val="040C28"/>
                          </a:solidFill>
                          <a:effectLst/>
                          <a:latin typeface="+mn-lt"/>
                          <a:ea typeface="+mn-ea"/>
                          <a:cs typeface="+mn-cs"/>
                        </a:rPr>
                        <a:t>Dooriyaan</a:t>
                      </a:r>
                      <a:r>
                        <a:rPr lang="en-IN" sz="900" b="1" i="0" kern="1200" dirty="0">
                          <a:solidFill>
                            <a:srgbClr val="040C28"/>
                          </a:solidFill>
                          <a:effectLst/>
                          <a:latin typeface="+mn-lt"/>
                          <a:ea typeface="+mn-ea"/>
                          <a:cs typeface="+mn-cs"/>
                        </a:rPr>
                        <a:t> </a:t>
                      </a:r>
                      <a:r>
                        <a:rPr lang="en-IN" sz="900" b="1" i="0" kern="1200" dirty="0" err="1">
                          <a:solidFill>
                            <a:srgbClr val="040C28"/>
                          </a:solidFill>
                          <a:effectLst/>
                          <a:latin typeface="+mn-lt"/>
                          <a:ea typeface="+mn-ea"/>
                          <a:cs typeface="+mn-cs"/>
                        </a:rPr>
                        <a:t>bhi</a:t>
                      </a:r>
                      <a:endParaRPr lang="en-IN" sz="900" dirty="0"/>
                    </a:p>
                  </a:txBody>
                  <a:tcPr/>
                </a:tc>
                <a:tc>
                  <a:txBody>
                    <a:bodyPr/>
                    <a:lstStyle/>
                    <a:p>
                      <a:pPr algn="ctr"/>
                      <a:r>
                        <a:rPr lang="en-IN" sz="900" b="1" i="0" kern="1200" dirty="0">
                          <a:solidFill>
                            <a:schemeClr val="dk1"/>
                          </a:solidFill>
                          <a:effectLst/>
                          <a:latin typeface="+mn-lt"/>
                          <a:ea typeface="+mn-ea"/>
                          <a:cs typeface="+mn-cs"/>
                        </a:rPr>
                        <a:t>Wafers </a:t>
                      </a:r>
                      <a:r>
                        <a:rPr lang="en-IN" sz="900" b="1" i="0" kern="1200" dirty="0" err="1">
                          <a:solidFill>
                            <a:schemeClr val="dk1"/>
                          </a:solidFill>
                          <a:effectLst/>
                          <a:latin typeface="+mn-lt"/>
                          <a:ea typeface="+mn-ea"/>
                          <a:cs typeface="+mn-cs"/>
                        </a:rPr>
                        <a:t>Zyaada</a:t>
                      </a:r>
                      <a:r>
                        <a:rPr lang="en-IN" sz="900" b="1" i="0" kern="1200" dirty="0">
                          <a:solidFill>
                            <a:schemeClr val="dk1"/>
                          </a:solidFill>
                          <a:effectLst/>
                          <a:latin typeface="+mn-lt"/>
                          <a:ea typeface="+mn-ea"/>
                          <a:cs typeface="+mn-cs"/>
                        </a:rPr>
                        <a:t>, Flavours </a:t>
                      </a:r>
                      <a:r>
                        <a:rPr lang="en-IN" sz="900" b="1" i="0" kern="1200" dirty="0" err="1">
                          <a:solidFill>
                            <a:schemeClr val="dk1"/>
                          </a:solidFill>
                          <a:effectLst/>
                          <a:latin typeface="+mn-lt"/>
                          <a:ea typeface="+mn-ea"/>
                          <a:cs typeface="+mn-cs"/>
                        </a:rPr>
                        <a:t>WahWah</a:t>
                      </a:r>
                      <a:endParaRPr lang="en-IN" sz="900" b="1" dirty="0"/>
                    </a:p>
                  </a:txBody>
                  <a:tcPr/>
                </a:tc>
                <a:tc>
                  <a:txBody>
                    <a:bodyPr/>
                    <a:lstStyle/>
                    <a:p>
                      <a:pPr algn="ctr"/>
                      <a:r>
                        <a:rPr lang="en-IN" sz="900" b="1" i="0" kern="1200" dirty="0">
                          <a:solidFill>
                            <a:schemeClr val="dk1"/>
                          </a:solidFill>
                          <a:effectLst/>
                          <a:latin typeface="+mn-lt"/>
                          <a:ea typeface="+mn-ea"/>
                          <a:cs typeface="+mn-cs"/>
                        </a:rPr>
                        <a:t>That's what I like</a:t>
                      </a:r>
                      <a:endParaRPr lang="en-IN" sz="900" b="1" dirty="0"/>
                    </a:p>
                  </a:txBody>
                  <a:tcPr/>
                </a:tc>
                <a:tc>
                  <a:txBody>
                    <a:bodyPr/>
                    <a:lstStyle/>
                    <a:p>
                      <a:pPr marL="228600" indent="-228600" algn="ctr">
                        <a:buFont typeface="+mj-lt"/>
                        <a:buAutoNum type="arabicPeriod"/>
                      </a:pPr>
                      <a:r>
                        <a:rPr lang="fi-FI" sz="900" b="1" i="0" kern="1200" dirty="0">
                          <a:solidFill>
                            <a:schemeClr val="dk1"/>
                          </a:solidFill>
                          <a:effectLst/>
                          <a:latin typeface="+mn-lt"/>
                          <a:ea typeface="+mn-ea"/>
                          <a:cs typeface="+mn-cs"/>
                        </a:rPr>
                        <a:t>Hum se behtar bhujia ko jaane kaun</a:t>
                      </a:r>
                    </a:p>
                    <a:p>
                      <a:pPr marL="228600" indent="-228600" algn="ctr">
                        <a:buFont typeface="+mj-lt"/>
                        <a:buAutoNum type="arabicPeriod"/>
                      </a:pPr>
                      <a:r>
                        <a:rPr lang="en-IN" sz="900" b="1" i="1" kern="1200" dirty="0">
                          <a:solidFill>
                            <a:schemeClr val="dk1"/>
                          </a:solidFill>
                          <a:effectLst/>
                          <a:latin typeface="+mn-lt"/>
                          <a:ea typeface="+mn-ea"/>
                          <a:cs typeface="+mn-cs"/>
                        </a:rPr>
                        <a:t>Sab </a:t>
                      </a:r>
                      <a:r>
                        <a:rPr lang="en-IN" sz="900" b="1" i="1" kern="1200" dirty="0" err="1">
                          <a:solidFill>
                            <a:schemeClr val="dk1"/>
                          </a:solidFill>
                          <a:effectLst/>
                          <a:latin typeface="+mn-lt"/>
                          <a:ea typeface="+mn-ea"/>
                          <a:cs typeface="+mn-cs"/>
                        </a:rPr>
                        <a:t>Kahte</a:t>
                      </a:r>
                      <a:r>
                        <a:rPr lang="en-IN" sz="900" b="1" i="1" kern="1200" dirty="0">
                          <a:solidFill>
                            <a:schemeClr val="dk1"/>
                          </a:solidFill>
                          <a:effectLst/>
                          <a:latin typeface="+mn-lt"/>
                          <a:ea typeface="+mn-ea"/>
                          <a:cs typeface="+mn-cs"/>
                        </a:rPr>
                        <a:t> Hain</a:t>
                      </a:r>
                      <a:endParaRPr lang="en-IN" sz="900" b="1" dirty="0"/>
                    </a:p>
                  </a:txBody>
                  <a:tcPr/>
                </a:tc>
                <a:extLst>
                  <a:ext uri="{0D108BD9-81ED-4DB2-BD59-A6C34878D82A}">
                    <a16:rowId xmlns:a16="http://schemas.microsoft.com/office/drawing/2014/main" xmlns="" val="4194572292"/>
                  </a:ext>
                </a:extLst>
              </a:tr>
              <a:tr h="500513">
                <a:tc>
                  <a:txBody>
                    <a:bodyPr/>
                    <a:lstStyle/>
                    <a:p>
                      <a:pPr algn="ctr"/>
                      <a:r>
                        <a:rPr lang="en-IN" sz="900" dirty="0"/>
                        <a:t>CAPITAL</a:t>
                      </a:r>
                    </a:p>
                  </a:txBody>
                  <a:tcPr/>
                </a:tc>
                <a:tc>
                  <a:txBody>
                    <a:bodyPr/>
                    <a:lstStyle/>
                    <a:p>
                      <a:pPr algn="ctr"/>
                      <a:r>
                        <a:rPr lang="en-US" sz="900" b="0" i="0" kern="1200" dirty="0">
                          <a:solidFill>
                            <a:schemeClr val="dk1"/>
                          </a:solidFill>
                          <a:effectLst/>
                          <a:latin typeface="+mn-lt"/>
                          <a:ea typeface="+mn-ea"/>
                          <a:cs typeface="+mn-cs"/>
                        </a:rPr>
                        <a:t>authorized capital: INR 139.00 </a:t>
                      </a:r>
                      <a:r>
                        <a:rPr lang="en-US" sz="900" b="0" i="0" kern="1200" dirty="0" err="1">
                          <a:solidFill>
                            <a:schemeClr val="dk1"/>
                          </a:solidFill>
                          <a:effectLst/>
                          <a:latin typeface="+mn-lt"/>
                          <a:ea typeface="+mn-ea"/>
                          <a:cs typeface="+mn-cs"/>
                        </a:rPr>
                        <a:t>cr</a:t>
                      </a:r>
                      <a:endParaRPr lang="en-US" sz="900" b="0" i="0" kern="1200" dirty="0">
                        <a:solidFill>
                          <a:schemeClr val="dk1"/>
                        </a:solidFill>
                        <a:effectLst/>
                        <a:latin typeface="+mn-lt"/>
                        <a:ea typeface="+mn-ea"/>
                        <a:cs typeface="+mn-cs"/>
                      </a:endParaRPr>
                    </a:p>
                    <a:p>
                      <a:pPr algn="ctr"/>
                      <a:r>
                        <a:rPr lang="en-US" sz="900" b="0" i="0" kern="1200" dirty="0">
                          <a:solidFill>
                            <a:schemeClr val="dk1"/>
                          </a:solidFill>
                          <a:effectLst/>
                          <a:latin typeface="+mn-lt"/>
                          <a:ea typeface="+mn-ea"/>
                          <a:cs typeface="+mn-cs"/>
                        </a:rPr>
                        <a:t> </a:t>
                      </a:r>
                    </a:p>
                    <a:p>
                      <a:pPr algn="ctr"/>
                      <a:r>
                        <a:rPr lang="en-US" sz="900" b="0" i="0" kern="1200" dirty="0">
                          <a:solidFill>
                            <a:schemeClr val="dk1"/>
                          </a:solidFill>
                          <a:effectLst/>
                          <a:latin typeface="+mn-lt"/>
                          <a:ea typeface="+mn-ea"/>
                          <a:cs typeface="+mn-cs"/>
                        </a:rPr>
                        <a:t> paid-up capital: INR 11.80 </a:t>
                      </a:r>
                      <a:r>
                        <a:rPr lang="en-US" sz="900" b="0" i="0" kern="1200" dirty="0" err="1">
                          <a:solidFill>
                            <a:schemeClr val="dk1"/>
                          </a:solidFill>
                          <a:effectLst/>
                          <a:latin typeface="+mn-lt"/>
                          <a:ea typeface="+mn-ea"/>
                          <a:cs typeface="+mn-cs"/>
                        </a:rPr>
                        <a:t>cr</a:t>
                      </a:r>
                      <a:endParaRPr lang="en-IN" sz="900" dirty="0"/>
                    </a:p>
                  </a:txBody>
                  <a:tcPr/>
                </a:tc>
                <a:tc>
                  <a:txBody>
                    <a:bodyPr/>
                    <a:lstStyle/>
                    <a:p>
                      <a:pPr algn="ctr"/>
                      <a:r>
                        <a:rPr lang="en-US" sz="900" b="0" i="0" kern="1200" dirty="0">
                          <a:solidFill>
                            <a:schemeClr val="dk1"/>
                          </a:solidFill>
                          <a:effectLst/>
                          <a:latin typeface="+mn-lt"/>
                          <a:ea typeface="+mn-ea"/>
                          <a:cs typeface="+mn-cs"/>
                        </a:rPr>
                        <a:t>authorized capital: INR 55.00 </a:t>
                      </a:r>
                      <a:r>
                        <a:rPr lang="en-US" sz="900" b="0" i="0" kern="1200" dirty="0" err="1">
                          <a:solidFill>
                            <a:schemeClr val="dk1"/>
                          </a:solidFill>
                          <a:effectLst/>
                          <a:latin typeface="+mn-lt"/>
                          <a:ea typeface="+mn-ea"/>
                          <a:cs typeface="+mn-cs"/>
                        </a:rPr>
                        <a:t>cr</a:t>
                      </a:r>
                      <a:r>
                        <a:rPr lang="en-US" sz="900" b="0" i="0" kern="1200" dirty="0">
                          <a:solidFill>
                            <a:schemeClr val="dk1"/>
                          </a:solidFill>
                          <a:effectLst/>
                          <a:latin typeface="+mn-lt"/>
                          <a:ea typeface="+mn-ea"/>
                          <a:cs typeface="+mn-cs"/>
                        </a:rPr>
                        <a:t> </a:t>
                      </a:r>
                    </a:p>
                    <a:p>
                      <a:pPr algn="ctr"/>
                      <a:endParaRPr lang="en-US" sz="900" b="0" i="0" kern="1200" dirty="0">
                        <a:solidFill>
                          <a:schemeClr val="dk1"/>
                        </a:solidFill>
                        <a:effectLst/>
                        <a:latin typeface="+mn-lt"/>
                        <a:ea typeface="+mn-ea"/>
                        <a:cs typeface="+mn-cs"/>
                      </a:endParaRPr>
                    </a:p>
                    <a:p>
                      <a:pPr algn="ctr"/>
                      <a:r>
                        <a:rPr lang="en-US" sz="900" b="0" i="0" kern="1200" dirty="0">
                          <a:solidFill>
                            <a:schemeClr val="dk1"/>
                          </a:solidFill>
                          <a:effectLst/>
                          <a:latin typeface="+mn-lt"/>
                          <a:ea typeface="+mn-ea"/>
                          <a:cs typeface="+mn-cs"/>
                        </a:rPr>
                        <a:t>paid-up capital: INR 52.90 </a:t>
                      </a:r>
                      <a:r>
                        <a:rPr lang="en-US" sz="900" b="0" i="0" kern="1200" dirty="0" err="1">
                          <a:solidFill>
                            <a:schemeClr val="dk1"/>
                          </a:solidFill>
                          <a:effectLst/>
                          <a:latin typeface="+mn-lt"/>
                          <a:ea typeface="+mn-ea"/>
                          <a:cs typeface="+mn-cs"/>
                        </a:rPr>
                        <a:t>cr</a:t>
                      </a:r>
                      <a:endParaRPr lang="en-IN" sz="900" dirty="0"/>
                    </a:p>
                  </a:txBody>
                  <a:tcPr/>
                </a:tc>
                <a:tc>
                  <a:txBody>
                    <a:bodyPr/>
                    <a:lstStyle/>
                    <a:p>
                      <a:pPr algn="ctr"/>
                      <a:r>
                        <a:rPr lang="en-US" sz="900" b="0" i="0" kern="1200" dirty="0">
                          <a:solidFill>
                            <a:schemeClr val="dk1"/>
                          </a:solidFill>
                          <a:effectLst/>
                          <a:latin typeface="+mn-lt"/>
                          <a:ea typeface="+mn-ea"/>
                          <a:cs typeface="+mn-cs"/>
                        </a:rPr>
                        <a:t>authorized capital: ₹ 4,000.00 </a:t>
                      </a:r>
                      <a:r>
                        <a:rPr lang="en-US" sz="900" b="0" i="0" kern="1200" dirty="0" err="1">
                          <a:solidFill>
                            <a:schemeClr val="dk1"/>
                          </a:solidFill>
                          <a:effectLst/>
                          <a:latin typeface="+mn-lt"/>
                          <a:ea typeface="+mn-ea"/>
                          <a:cs typeface="+mn-cs"/>
                        </a:rPr>
                        <a:t>cr</a:t>
                      </a:r>
                      <a:r>
                        <a:rPr lang="en-US" sz="900" b="0" i="0" kern="1200" dirty="0">
                          <a:solidFill>
                            <a:schemeClr val="dk1"/>
                          </a:solidFill>
                          <a:effectLst/>
                          <a:latin typeface="+mn-lt"/>
                          <a:ea typeface="+mn-ea"/>
                          <a:cs typeface="+mn-cs"/>
                        </a:rPr>
                        <a:t> </a:t>
                      </a:r>
                    </a:p>
                    <a:p>
                      <a:pPr algn="ctr"/>
                      <a:r>
                        <a:rPr lang="en-US" sz="900" b="0" i="0" kern="1200" dirty="0">
                          <a:solidFill>
                            <a:schemeClr val="dk1"/>
                          </a:solidFill>
                          <a:effectLst/>
                          <a:latin typeface="+mn-lt"/>
                          <a:ea typeface="+mn-ea"/>
                          <a:cs typeface="+mn-cs"/>
                        </a:rPr>
                        <a:t>paid-up capital: ₹ 3,468.79 </a:t>
                      </a:r>
                      <a:r>
                        <a:rPr lang="en-US" sz="900" b="0" i="0" kern="1200" dirty="0" err="1">
                          <a:solidFill>
                            <a:schemeClr val="dk1"/>
                          </a:solidFill>
                          <a:effectLst/>
                          <a:latin typeface="+mn-lt"/>
                          <a:ea typeface="+mn-ea"/>
                          <a:cs typeface="+mn-cs"/>
                        </a:rPr>
                        <a:t>cr</a:t>
                      </a:r>
                      <a:endParaRPr lang="en-IN" sz="900" b="0" dirty="0"/>
                    </a:p>
                  </a:txBody>
                  <a:tcPr/>
                </a:tc>
                <a:tc>
                  <a:txBody>
                    <a:bodyPr/>
                    <a:lstStyle/>
                    <a:p>
                      <a:pPr fontAlgn="b"/>
                      <a:r>
                        <a:rPr lang="en-US" sz="900" b="0" i="0" kern="1200" dirty="0">
                          <a:solidFill>
                            <a:schemeClr val="dk1"/>
                          </a:solidFill>
                          <a:effectLst/>
                          <a:latin typeface="+mn-lt"/>
                          <a:ea typeface="+mn-ea"/>
                          <a:cs typeface="+mn-cs"/>
                        </a:rPr>
                        <a:t>Paid-up Capital: 1218.23 lakhs</a:t>
                      </a:r>
                    </a:p>
                    <a:p>
                      <a:pPr fontAlgn="b"/>
                      <a:endParaRPr lang="en-US" sz="900" b="0" i="0" kern="1200" dirty="0">
                        <a:solidFill>
                          <a:schemeClr val="dk1"/>
                        </a:solidFill>
                        <a:effectLst/>
                        <a:latin typeface="+mn-lt"/>
                        <a:ea typeface="+mn-ea"/>
                        <a:cs typeface="+mn-cs"/>
                      </a:endParaRPr>
                    </a:p>
                    <a:p>
                      <a:pPr fontAlgn="b"/>
                      <a:r>
                        <a:rPr lang="en-US" sz="900" b="0" i="0" kern="1200" dirty="0">
                          <a:solidFill>
                            <a:schemeClr val="dk1"/>
                          </a:solidFill>
                          <a:effectLst/>
                          <a:latin typeface="+mn-lt"/>
                          <a:ea typeface="+mn-ea"/>
                          <a:cs typeface="+mn-cs"/>
                        </a:rPr>
                        <a:t>Authorized Capital: 1500.0 lakhs</a:t>
                      </a:r>
                    </a:p>
                    <a:p>
                      <a:pPr algn="ctr"/>
                      <a:endParaRPr lang="en-IN" sz="900" dirty="0"/>
                    </a:p>
                  </a:txBody>
                  <a:tcPr/>
                </a:tc>
                <a:extLst>
                  <a:ext uri="{0D108BD9-81ED-4DB2-BD59-A6C34878D82A}">
                    <a16:rowId xmlns:a16="http://schemas.microsoft.com/office/drawing/2014/main" xmlns="" val="3652574095"/>
                  </a:ext>
                </a:extLst>
              </a:tr>
              <a:tr h="500513">
                <a:tc>
                  <a:txBody>
                    <a:bodyPr/>
                    <a:lstStyle/>
                    <a:p>
                      <a:pPr algn="ctr"/>
                      <a:r>
                        <a:rPr lang="en-IN" sz="900" dirty="0"/>
                        <a:t>REVENUE</a:t>
                      </a:r>
                    </a:p>
                  </a:txBody>
                  <a:tcPr/>
                </a:tc>
                <a:tc>
                  <a:txBody>
                    <a:bodyPr/>
                    <a:lstStyle/>
                    <a:p>
                      <a:pPr algn="ctr"/>
                      <a:r>
                        <a:rPr lang="en-US" sz="900" b="0" i="0" kern="1200" dirty="0">
                          <a:solidFill>
                            <a:schemeClr val="dk1"/>
                          </a:solidFill>
                          <a:effectLst/>
                          <a:latin typeface="+mn-lt"/>
                          <a:ea typeface="+mn-ea"/>
                          <a:cs typeface="+mn-cs"/>
                        </a:rPr>
                        <a:t>revenues range is Over INR 500 </a:t>
                      </a:r>
                      <a:r>
                        <a:rPr lang="en-US" sz="900" b="0" i="0" kern="1200" dirty="0" err="1">
                          <a:solidFill>
                            <a:schemeClr val="dk1"/>
                          </a:solidFill>
                          <a:effectLst/>
                          <a:latin typeface="+mn-lt"/>
                          <a:ea typeface="+mn-ea"/>
                          <a:cs typeface="+mn-cs"/>
                        </a:rPr>
                        <a:t>cr</a:t>
                      </a:r>
                      <a:r>
                        <a:rPr lang="en-US" sz="900" b="0" i="0" kern="1200" dirty="0">
                          <a:solidFill>
                            <a:schemeClr val="dk1"/>
                          </a:solidFill>
                          <a:effectLst/>
                          <a:latin typeface="+mn-lt"/>
                          <a:ea typeface="+mn-ea"/>
                          <a:cs typeface="+mn-cs"/>
                        </a:rPr>
                        <a:t> for the financial year ending on 31 March, 2022.</a:t>
                      </a:r>
                      <a:endParaRPr lang="en-IN" sz="900" dirty="0"/>
                    </a:p>
                  </a:txBody>
                  <a:tcPr/>
                </a:tc>
                <a:tc>
                  <a:txBody>
                    <a:bodyPr/>
                    <a:lstStyle/>
                    <a:p>
                      <a:pPr algn="ctr"/>
                      <a:r>
                        <a:rPr lang="en-US" sz="900" b="0" i="0" kern="1200" dirty="0">
                          <a:solidFill>
                            <a:schemeClr val="dk1"/>
                          </a:solidFill>
                          <a:effectLst/>
                          <a:latin typeface="+mn-lt"/>
                          <a:ea typeface="+mn-ea"/>
                          <a:cs typeface="+mn-cs"/>
                        </a:rPr>
                        <a:t> revenues range is Over INR 500 </a:t>
                      </a:r>
                      <a:r>
                        <a:rPr lang="en-US" sz="900" b="0" i="0" kern="1200" dirty="0" err="1">
                          <a:solidFill>
                            <a:schemeClr val="dk1"/>
                          </a:solidFill>
                          <a:effectLst/>
                          <a:latin typeface="+mn-lt"/>
                          <a:ea typeface="+mn-ea"/>
                          <a:cs typeface="+mn-cs"/>
                        </a:rPr>
                        <a:t>cr</a:t>
                      </a:r>
                      <a:r>
                        <a:rPr lang="en-US" sz="900" b="0" i="0" kern="1200" dirty="0">
                          <a:solidFill>
                            <a:schemeClr val="dk1"/>
                          </a:solidFill>
                          <a:effectLst/>
                          <a:latin typeface="+mn-lt"/>
                          <a:ea typeface="+mn-ea"/>
                          <a:cs typeface="+mn-cs"/>
                        </a:rPr>
                        <a:t> for the financial year ending on 31 March, 2022.</a:t>
                      </a:r>
                      <a:endParaRPr lang="en-IN" sz="9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dk1"/>
                          </a:solidFill>
                          <a:effectLst/>
                          <a:latin typeface="+mn-lt"/>
                          <a:ea typeface="+mn-ea"/>
                          <a:cs typeface="+mn-cs"/>
                        </a:rPr>
                        <a:t> revenues range is Over INR 7069.69 </a:t>
                      </a:r>
                      <a:r>
                        <a:rPr lang="en-US" sz="900" b="0" i="0" kern="1200" dirty="0" err="1">
                          <a:solidFill>
                            <a:schemeClr val="dk1"/>
                          </a:solidFill>
                          <a:effectLst/>
                          <a:latin typeface="+mn-lt"/>
                          <a:ea typeface="+mn-ea"/>
                          <a:cs typeface="+mn-cs"/>
                        </a:rPr>
                        <a:t>cr</a:t>
                      </a:r>
                      <a:r>
                        <a:rPr lang="en-US" sz="900" b="0" i="0" kern="1200" dirty="0">
                          <a:solidFill>
                            <a:schemeClr val="dk1"/>
                          </a:solidFill>
                          <a:effectLst/>
                          <a:latin typeface="+mn-lt"/>
                          <a:ea typeface="+mn-ea"/>
                          <a:cs typeface="+mn-cs"/>
                        </a:rPr>
                        <a:t> for the financial year ending on 31 March, 2022.</a:t>
                      </a:r>
                      <a:endParaRPr lang="en-IN" sz="900" dirty="0"/>
                    </a:p>
                    <a:p>
                      <a:pPr algn="ctr"/>
                      <a:endParaRPr lang="en-IN" sz="900" dirty="0"/>
                    </a:p>
                  </a:txBody>
                  <a:tcPr/>
                </a:tc>
                <a:tc>
                  <a:txBody>
                    <a:bodyPr/>
                    <a:lstStyle/>
                    <a:p>
                      <a:pPr algn="ctr"/>
                      <a:r>
                        <a:rPr lang="en-US" sz="900" b="0" i="0" kern="1200" dirty="0">
                          <a:solidFill>
                            <a:schemeClr val="dk1"/>
                          </a:solidFill>
                          <a:effectLst/>
                          <a:latin typeface="+mn-lt"/>
                          <a:ea typeface="+mn-ea"/>
                          <a:cs typeface="+mn-cs"/>
                        </a:rPr>
                        <a:t>Rs 1,250 crore in the financial year ending March 31, 2022</a:t>
                      </a:r>
                      <a:endParaRPr lang="en-IN" sz="900" dirty="0"/>
                    </a:p>
                  </a:txBody>
                  <a:tcPr/>
                </a:tc>
                <a:extLst>
                  <a:ext uri="{0D108BD9-81ED-4DB2-BD59-A6C34878D82A}">
                    <a16:rowId xmlns:a16="http://schemas.microsoft.com/office/drawing/2014/main" xmlns="" val="910717934"/>
                  </a:ext>
                </a:extLst>
              </a:tr>
              <a:tr h="385961">
                <a:tc>
                  <a:txBody>
                    <a:bodyPr/>
                    <a:lstStyle/>
                    <a:p>
                      <a:pPr algn="ctr"/>
                      <a:r>
                        <a:rPr lang="en-IN" sz="900" dirty="0"/>
                        <a:t>PRICING STRATEGY</a:t>
                      </a:r>
                    </a:p>
                  </a:txBody>
                  <a:tcPr/>
                </a:tc>
                <a:tc>
                  <a:txBody>
                    <a:bodyPr/>
                    <a:lstStyle/>
                    <a:p>
                      <a:pPr algn="ctr"/>
                      <a:r>
                        <a:rPr lang="en-IN" sz="900" dirty="0"/>
                        <a:t>Competitive pricing</a:t>
                      </a:r>
                    </a:p>
                  </a:txBody>
                  <a:tcPr/>
                </a:tc>
                <a:tc>
                  <a:txBody>
                    <a:bodyPr/>
                    <a:lstStyle/>
                    <a:p>
                      <a:pPr algn="ctr"/>
                      <a:r>
                        <a:rPr lang="en-IN" sz="900" dirty="0"/>
                        <a:t>Penetrative pricing</a:t>
                      </a:r>
                    </a:p>
                  </a:txBody>
                  <a:tcPr/>
                </a:tc>
                <a:tc>
                  <a:txBody>
                    <a:bodyPr/>
                    <a:lstStyle/>
                    <a:p>
                      <a:pPr algn="ctr"/>
                      <a:r>
                        <a:rPr lang="en-IN" sz="900" dirty="0"/>
                        <a:t>Value based pricing</a:t>
                      </a:r>
                    </a:p>
                  </a:txBody>
                  <a:tcPr/>
                </a:tc>
                <a:tc>
                  <a:txBody>
                    <a:bodyPr/>
                    <a:lstStyle/>
                    <a:p>
                      <a:pPr algn="ctr"/>
                      <a:r>
                        <a:rPr lang="en-IN" sz="900" dirty="0"/>
                        <a:t>Skimming strategy</a:t>
                      </a:r>
                    </a:p>
                  </a:txBody>
                  <a:tcPr/>
                </a:tc>
                <a:extLst>
                  <a:ext uri="{0D108BD9-81ED-4DB2-BD59-A6C34878D82A}">
                    <a16:rowId xmlns:a16="http://schemas.microsoft.com/office/drawing/2014/main" xmlns="" val="34963288"/>
                  </a:ext>
                </a:extLst>
              </a:tr>
              <a:tr h="445430">
                <a:tc>
                  <a:txBody>
                    <a:bodyPr/>
                    <a:lstStyle/>
                    <a:p>
                      <a:pPr algn="ctr"/>
                      <a:r>
                        <a:rPr lang="en-IN" sz="900" dirty="0"/>
                        <a:t>MARKETING STRATEGY</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900" dirty="0"/>
                        <a:t>4P’s of Marketing</a:t>
                      </a:r>
                    </a:p>
                    <a:p>
                      <a:pPr algn="ctr"/>
                      <a:endParaRPr lang="en-IN" sz="900" dirty="0"/>
                    </a:p>
                  </a:txBody>
                  <a:tcPr/>
                </a:tc>
                <a:tc>
                  <a:txBody>
                    <a:bodyPr/>
                    <a:lstStyle/>
                    <a:p>
                      <a:pPr algn="ctr"/>
                      <a:r>
                        <a:rPr lang="en-IN" sz="900" dirty="0"/>
                        <a:t>4P’s of Marketing</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900" dirty="0"/>
                        <a:t>4P’s of Marketing</a:t>
                      </a:r>
                    </a:p>
                    <a:p>
                      <a:pPr algn="ctr"/>
                      <a:endParaRPr lang="en-IN" sz="9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900" dirty="0"/>
                        <a:t>4P’s of Marketing</a:t>
                      </a:r>
                    </a:p>
                    <a:p>
                      <a:pPr algn="ctr"/>
                      <a:endParaRPr lang="en-IN" sz="900" dirty="0"/>
                    </a:p>
                  </a:txBody>
                  <a:tcPr/>
                </a:tc>
                <a:extLst>
                  <a:ext uri="{0D108BD9-81ED-4DB2-BD59-A6C34878D82A}">
                    <a16:rowId xmlns:a16="http://schemas.microsoft.com/office/drawing/2014/main" xmlns="" val="2106062604"/>
                  </a:ext>
                </a:extLst>
              </a:tr>
              <a:tr h="383340">
                <a:tc>
                  <a:txBody>
                    <a:bodyPr/>
                    <a:lstStyle/>
                    <a:p>
                      <a:pPr algn="ctr"/>
                      <a:r>
                        <a:rPr lang="en-IN" sz="900" dirty="0"/>
                        <a:t>RATINGS OF THE PRODUCTS</a:t>
                      </a:r>
                    </a:p>
                  </a:txBody>
                  <a:tcPr/>
                </a:tc>
                <a:tc>
                  <a:txBody>
                    <a:bodyPr/>
                    <a:lstStyle/>
                    <a:p>
                      <a:pPr algn="ctr"/>
                      <a:r>
                        <a:rPr lang="en-IN" sz="900" b="0" i="0" kern="1200" dirty="0">
                          <a:solidFill>
                            <a:schemeClr val="dk1"/>
                          </a:solidFill>
                          <a:effectLst/>
                          <a:latin typeface="+mn-lt"/>
                          <a:ea typeface="+mn-ea"/>
                          <a:cs typeface="+mn-cs"/>
                        </a:rPr>
                        <a:t>5/5</a:t>
                      </a:r>
                      <a:endParaRPr lang="en-IN" sz="900" dirty="0"/>
                    </a:p>
                  </a:txBody>
                  <a:tcPr/>
                </a:tc>
                <a:tc>
                  <a:txBody>
                    <a:bodyPr/>
                    <a:lstStyle/>
                    <a:p>
                      <a:pPr algn="ctr"/>
                      <a:r>
                        <a:rPr lang="en-IN" sz="900" dirty="0"/>
                        <a:t>4.8/5</a:t>
                      </a:r>
                    </a:p>
                  </a:txBody>
                  <a:tcPr/>
                </a:tc>
                <a:tc>
                  <a:txBody>
                    <a:bodyPr/>
                    <a:lstStyle/>
                    <a:p>
                      <a:pPr algn="ctr"/>
                      <a:r>
                        <a:rPr lang="en-IN" sz="900" dirty="0"/>
                        <a:t>4.1/5</a:t>
                      </a:r>
                    </a:p>
                  </a:txBody>
                  <a:tcPr/>
                </a:tc>
                <a:tc>
                  <a:txBody>
                    <a:bodyPr/>
                    <a:lstStyle/>
                    <a:p>
                      <a:pPr algn="ctr"/>
                      <a:r>
                        <a:rPr lang="en-IN" sz="900" dirty="0"/>
                        <a:t>4.3/5</a:t>
                      </a:r>
                    </a:p>
                  </a:txBody>
                  <a:tcPr/>
                </a:tc>
                <a:extLst>
                  <a:ext uri="{0D108BD9-81ED-4DB2-BD59-A6C34878D82A}">
                    <a16:rowId xmlns:a16="http://schemas.microsoft.com/office/drawing/2014/main" xmlns="" val="1860664577"/>
                  </a:ext>
                </a:extLst>
              </a:tr>
            </a:tbl>
          </a:graphicData>
        </a:graphic>
      </p:graphicFrame>
      <p:sp>
        <p:nvSpPr>
          <p:cNvPr id="3" name="TextBox 2">
            <a:extLst>
              <a:ext uri="{FF2B5EF4-FFF2-40B4-BE49-F238E27FC236}">
                <a16:creationId xmlns:a16="http://schemas.microsoft.com/office/drawing/2014/main" xmlns="" id="{CB49439A-01BD-45CC-9CEB-456B9D44A32F}"/>
              </a:ext>
            </a:extLst>
          </p:cNvPr>
          <p:cNvSpPr txBox="1"/>
          <p:nvPr/>
        </p:nvSpPr>
        <p:spPr>
          <a:xfrm>
            <a:off x="233916" y="822251"/>
            <a:ext cx="8725786" cy="523220"/>
          </a:xfrm>
          <a:prstGeom prst="rect">
            <a:avLst/>
          </a:prstGeom>
          <a:noFill/>
        </p:spPr>
        <p:txBody>
          <a:bodyPr wrap="square" rtlCol="0">
            <a:spAutoFit/>
          </a:bodyPr>
          <a:lstStyle/>
          <a:p>
            <a:r>
              <a:rPr lang="en-IN" sz="1400" b="1" dirty="0"/>
              <a:t>COMPETITOR ANALYSIS: </a:t>
            </a:r>
            <a:r>
              <a:rPr lang="en-IN" sz="1400" dirty="0"/>
              <a:t>The following table represents the comparison between similar industry businesses along with </a:t>
            </a:r>
            <a:r>
              <a:rPr lang="en-IN" sz="1400" dirty="0" err="1"/>
              <a:t>haldiram’s</a:t>
            </a:r>
            <a:r>
              <a:rPr lang="en-IN" sz="1400" dirty="0"/>
              <a:t> on the following basis</a:t>
            </a:r>
            <a:endParaRPr lang="en-IN" sz="1400" b="1" dirty="0"/>
          </a:p>
        </p:txBody>
      </p:sp>
    </p:spTree>
    <p:extLst>
      <p:ext uri="{BB962C8B-B14F-4D97-AF65-F5344CB8AC3E}">
        <p14:creationId xmlns:p14="http://schemas.microsoft.com/office/powerpoint/2010/main" val="3983576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80590"/>
            <a:ext cx="9144000" cy="4524315"/>
          </a:xfrm>
          <a:prstGeom prst="rect">
            <a:avLst/>
          </a:prstGeom>
        </p:spPr>
        <p:txBody>
          <a:bodyPr wrap="square">
            <a:spAutoFit/>
          </a:bodyPr>
          <a:lstStyle/>
          <a:p>
            <a:r>
              <a:rPr lang="en-GB" sz="1150" b="1" u="sng" dirty="0" smtClean="0"/>
              <a:t>DEMOGRAPHICS:</a:t>
            </a:r>
          </a:p>
          <a:p>
            <a:endParaRPr lang="en-GB" sz="1150" b="1" dirty="0" smtClean="0"/>
          </a:p>
          <a:p>
            <a:pPr>
              <a:buFont typeface="Wingdings" pitchFamily="2" charset="2"/>
              <a:buChar char="§"/>
            </a:pPr>
            <a:r>
              <a:rPr lang="en-GB" sz="1150" b="1" dirty="0" smtClean="0"/>
              <a:t>  </a:t>
            </a:r>
            <a:r>
              <a:rPr lang="en-US" sz="1150" b="1" dirty="0" smtClean="0"/>
              <a:t>Age</a:t>
            </a:r>
            <a:r>
              <a:rPr lang="en-US" sz="1150" dirty="0" smtClean="0"/>
              <a:t>: </a:t>
            </a:r>
            <a:r>
              <a:rPr lang="en-US" sz="1150" dirty="0" err="1" smtClean="0"/>
              <a:t>Haldiram's</a:t>
            </a:r>
            <a:r>
              <a:rPr lang="en-US" sz="1150" dirty="0" smtClean="0"/>
              <a:t> target audience primarily includes individuals of all age groups, from children to seniors. Different product categories cater to various age segments.</a:t>
            </a:r>
          </a:p>
          <a:p>
            <a:endParaRPr lang="en-US" sz="1150" dirty="0" smtClean="0"/>
          </a:p>
          <a:p>
            <a:pPr>
              <a:buFont typeface="Wingdings" pitchFamily="2" charset="2"/>
              <a:buChar char="§"/>
            </a:pPr>
            <a:r>
              <a:rPr lang="en-US" sz="1150" dirty="0" smtClean="0"/>
              <a:t> </a:t>
            </a:r>
            <a:r>
              <a:rPr lang="en-US" sz="1150" b="1" dirty="0" smtClean="0"/>
              <a:t>Gender:</a:t>
            </a:r>
            <a:r>
              <a:rPr lang="en-US" sz="1150" dirty="0" smtClean="0"/>
              <a:t> Both males and females enjoy </a:t>
            </a:r>
            <a:r>
              <a:rPr lang="en-US" sz="1150" dirty="0" err="1" smtClean="0"/>
              <a:t>Haldiram's</a:t>
            </a:r>
            <a:r>
              <a:rPr lang="en-US" sz="1150" dirty="0" smtClean="0"/>
              <a:t> products, as they offer a wide range of snacks and sweets that appeal to diverse preferences.</a:t>
            </a:r>
          </a:p>
          <a:p>
            <a:pPr>
              <a:buFont typeface="Wingdings" pitchFamily="2" charset="2"/>
              <a:buChar char="§"/>
            </a:pPr>
            <a:endParaRPr lang="en-US" sz="1150" dirty="0" smtClean="0"/>
          </a:p>
          <a:p>
            <a:pPr>
              <a:buFont typeface="Wingdings" pitchFamily="2" charset="2"/>
              <a:buChar char="§"/>
            </a:pPr>
            <a:r>
              <a:rPr lang="en-US" sz="1150" dirty="0" smtClean="0"/>
              <a:t> </a:t>
            </a:r>
            <a:r>
              <a:rPr lang="en-US" sz="1150" b="1" dirty="0" smtClean="0"/>
              <a:t>Location</a:t>
            </a:r>
            <a:r>
              <a:rPr lang="en-US" sz="1150" dirty="0" smtClean="0"/>
              <a:t>: While </a:t>
            </a:r>
            <a:r>
              <a:rPr lang="en-US" sz="1150" dirty="0" err="1" smtClean="0"/>
              <a:t>Haldiram's</a:t>
            </a:r>
            <a:r>
              <a:rPr lang="en-US" sz="1150" dirty="0" smtClean="0"/>
              <a:t> has a global presence, its primary target audience is individuals residing in India and the Indian </a:t>
            </a:r>
            <a:r>
              <a:rPr lang="en-US" sz="1150" dirty="0" err="1" smtClean="0"/>
              <a:t>diaspora</a:t>
            </a:r>
            <a:r>
              <a:rPr lang="en-US" sz="1150" dirty="0" smtClean="0"/>
              <a:t> around the world.</a:t>
            </a:r>
          </a:p>
          <a:p>
            <a:endParaRPr lang="en-US" sz="1150" dirty="0" smtClean="0"/>
          </a:p>
          <a:p>
            <a:pPr>
              <a:buFont typeface="Wingdings" pitchFamily="2" charset="2"/>
              <a:buChar char="§"/>
            </a:pPr>
            <a:r>
              <a:rPr lang="en-US" sz="1150" b="1" dirty="0" smtClean="0"/>
              <a:t> Income</a:t>
            </a:r>
            <a:r>
              <a:rPr lang="en-US" sz="1150" dirty="0" smtClean="0"/>
              <a:t>: The brand caters to a broad range of income levels, offering affordable snacks for budget-conscious consumers and premium options for those seeking luxury treats.</a:t>
            </a:r>
          </a:p>
          <a:p>
            <a:endParaRPr lang="en-US" sz="1150" dirty="0" smtClean="0"/>
          </a:p>
          <a:p>
            <a:r>
              <a:rPr lang="en-US" sz="1150" b="1" u="sng" dirty="0" smtClean="0"/>
              <a:t>PSYCHOGRAPHICS:</a:t>
            </a:r>
          </a:p>
          <a:p>
            <a:endParaRPr lang="en-US" sz="1150" b="1" dirty="0" smtClean="0"/>
          </a:p>
          <a:p>
            <a:pPr>
              <a:buFont typeface="Wingdings" pitchFamily="2" charset="2"/>
              <a:buChar char="§"/>
            </a:pPr>
            <a:r>
              <a:rPr lang="en-US" sz="1150" b="1" dirty="0" smtClean="0"/>
              <a:t> Indian Cuisine Enthusiasts</a:t>
            </a:r>
            <a:r>
              <a:rPr lang="en-US" sz="1150" dirty="0" smtClean="0"/>
              <a:t>: </a:t>
            </a:r>
            <a:r>
              <a:rPr lang="en-US" sz="1150" dirty="0" err="1" smtClean="0"/>
              <a:t>Haldiram's</a:t>
            </a:r>
            <a:r>
              <a:rPr lang="en-US" sz="1150" dirty="0" smtClean="0"/>
              <a:t> appeals to individuals who appreciate and cherish the authentic flavors of Indian cuisine and are keen to explore traditional delicacies.</a:t>
            </a:r>
          </a:p>
          <a:p>
            <a:pPr>
              <a:buFont typeface="Wingdings" pitchFamily="2" charset="2"/>
              <a:buChar char="§"/>
            </a:pPr>
            <a:endParaRPr lang="en-US" sz="1150" dirty="0" smtClean="0"/>
          </a:p>
          <a:p>
            <a:pPr>
              <a:buFont typeface="Wingdings" pitchFamily="2" charset="2"/>
              <a:buChar char="§"/>
            </a:pPr>
            <a:r>
              <a:rPr lang="en-US" sz="1150" b="1" dirty="0" smtClean="0"/>
              <a:t>Health-Conscious Consumers</a:t>
            </a:r>
            <a:r>
              <a:rPr lang="en-US" sz="1150" dirty="0" smtClean="0"/>
              <a:t>: With an increasing focus on healthier snacking options, </a:t>
            </a:r>
            <a:r>
              <a:rPr lang="en-US" sz="1150" dirty="0" err="1" smtClean="0"/>
              <a:t>Haldiram's</a:t>
            </a:r>
            <a:r>
              <a:rPr lang="en-US" sz="1150" dirty="0" smtClean="0"/>
              <a:t> has adapted its product range to include low-fat and gluten-free alternatives, appealing to health-conscious consumers.</a:t>
            </a:r>
          </a:p>
          <a:p>
            <a:endParaRPr lang="en-US" sz="1150" dirty="0" smtClean="0"/>
          </a:p>
          <a:p>
            <a:pPr>
              <a:buFont typeface="Wingdings" pitchFamily="2" charset="2"/>
              <a:buChar char="§"/>
            </a:pPr>
            <a:r>
              <a:rPr lang="en-US" sz="1150" b="1" dirty="0" smtClean="0"/>
              <a:t>Celebration and Festivity Lovers</a:t>
            </a:r>
            <a:r>
              <a:rPr lang="en-US" sz="1150" dirty="0" smtClean="0"/>
              <a:t>: </a:t>
            </a:r>
            <a:r>
              <a:rPr lang="en-US" sz="1150" dirty="0" err="1" smtClean="0"/>
              <a:t>Haldiram's</a:t>
            </a:r>
            <a:r>
              <a:rPr lang="en-US" sz="1150" dirty="0" smtClean="0"/>
              <a:t> products are popular choices during festivals, celebrations, and special occasions, attracting individuals looking to add a touch of tradition and joy to their gatherings.</a:t>
            </a:r>
          </a:p>
          <a:p>
            <a:pPr>
              <a:buNone/>
            </a:pPr>
            <a:endParaRPr lang="en-US" sz="1150" dirty="0" smtClean="0"/>
          </a:p>
          <a:p>
            <a:endParaRPr lang="en-US" sz="1200" dirty="0" smtClean="0"/>
          </a:p>
        </p:txBody>
      </p:sp>
      <p:sp>
        <p:nvSpPr>
          <p:cNvPr id="4" name="Rectangle 3"/>
          <p:cNvSpPr/>
          <p:nvPr/>
        </p:nvSpPr>
        <p:spPr>
          <a:xfrm>
            <a:off x="0" y="360260"/>
            <a:ext cx="9144000" cy="600164"/>
          </a:xfrm>
          <a:prstGeom prst="rect">
            <a:avLst/>
          </a:prstGeom>
        </p:spPr>
        <p:txBody>
          <a:bodyPr wrap="square">
            <a:spAutoFit/>
          </a:bodyPr>
          <a:lstStyle/>
          <a:p>
            <a:pPr marL="311150" indent="-171450">
              <a:buClr>
                <a:srgbClr val="000000"/>
              </a:buClr>
              <a:buSzPts val="1400"/>
              <a:buFont typeface="Arial" panose="020B0604020202020204" pitchFamily="34" charset="0"/>
              <a:buChar char="•"/>
            </a:pPr>
            <a:r>
              <a:rPr lang="en-IN" sz="1100" b="1" dirty="0" smtClean="0">
                <a:latin typeface="Arial"/>
                <a:ea typeface="Arial"/>
                <a:cs typeface="Arial"/>
                <a:sym typeface="Arial"/>
              </a:rPr>
              <a:t>Buyer's/Audience's Persona: </a:t>
            </a:r>
            <a:r>
              <a:rPr lang="en-IN" sz="1100" dirty="0" smtClean="0">
                <a:latin typeface="Google Sans"/>
                <a:ea typeface="Arial"/>
                <a:cs typeface="Arial"/>
                <a:sym typeface="Arial"/>
              </a:rPr>
              <a:t>Mainly, </a:t>
            </a:r>
            <a:r>
              <a:rPr lang="en-IN" sz="1100" dirty="0" err="1" smtClean="0">
                <a:latin typeface="Google Sans"/>
                <a:ea typeface="Arial"/>
                <a:cs typeface="Arial"/>
                <a:sym typeface="Arial"/>
              </a:rPr>
              <a:t>haldiram’s</a:t>
            </a:r>
            <a:r>
              <a:rPr lang="en-IN" sz="1100" dirty="0" smtClean="0">
                <a:latin typeface="Google Sans"/>
                <a:ea typeface="Arial"/>
                <a:cs typeface="Arial"/>
                <a:sym typeface="Arial"/>
              </a:rPr>
              <a:t> target audience were MIDDLE CLASS FAMILIES ( </a:t>
            </a:r>
            <a:r>
              <a:rPr lang="en-IN" sz="1100" dirty="0" err="1" smtClean="0">
                <a:latin typeface="Google Sans"/>
                <a:ea typeface="Arial"/>
                <a:cs typeface="Arial"/>
                <a:sym typeface="Arial"/>
              </a:rPr>
              <a:t>Esp</a:t>
            </a:r>
            <a:r>
              <a:rPr lang="en-IN" sz="1100" dirty="0" smtClean="0">
                <a:latin typeface="Google Sans"/>
                <a:ea typeface="Arial"/>
                <a:cs typeface="Arial"/>
                <a:sym typeface="Arial"/>
              </a:rPr>
              <a:t>; Women &amp; Kids ).</a:t>
            </a:r>
          </a:p>
          <a:p>
            <a:r>
              <a:rPr lang="en-US" sz="1100" dirty="0" smtClean="0">
                <a:latin typeface="Söhne"/>
              </a:rPr>
              <a:t>A buyer's persona is a fictional representation of the ideal customer for a specific business or brand. In the case of </a:t>
            </a:r>
            <a:r>
              <a:rPr lang="en-US" sz="1100" dirty="0" err="1" smtClean="0">
                <a:latin typeface="Söhne"/>
              </a:rPr>
              <a:t>Haldiram's</a:t>
            </a:r>
            <a:r>
              <a:rPr lang="en-US" sz="1100" dirty="0" smtClean="0">
                <a:latin typeface="Söhne"/>
              </a:rPr>
              <a:t>, a well-known Indian snacks and sweets brand, here is a buyer's persona on the following 4 aspects:</a:t>
            </a:r>
            <a:endParaRPr lang="en-US" sz="1100" dirty="0">
              <a:latin typeface="Söhne"/>
            </a:endParaRPr>
          </a:p>
        </p:txBody>
      </p:sp>
      <p:sp>
        <p:nvSpPr>
          <p:cNvPr id="5" name="Rectangle 4"/>
          <p:cNvSpPr/>
          <p:nvPr/>
        </p:nvSpPr>
        <p:spPr>
          <a:xfrm>
            <a:off x="0" y="0"/>
            <a:ext cx="9144000" cy="383823"/>
          </a:xfrm>
          <a:prstGeom prst="rect">
            <a:avLst/>
          </a:prstGeom>
        </p:spPr>
        <p:txBody>
          <a:bodyPr wrap="square">
            <a:spAutoFit/>
          </a:bodyPr>
          <a:lstStyle/>
          <a:p>
            <a:pPr algn="ctr">
              <a:lnSpc>
                <a:spcPct val="115000"/>
              </a:lnSpc>
              <a:buClr>
                <a:srgbClr val="000000"/>
              </a:buClr>
              <a:buSzPts val="1900"/>
            </a:pPr>
            <a:r>
              <a:rPr lang="en-GB" b="1" dirty="0" smtClean="0">
                <a:solidFill>
                  <a:schemeClr val="accent1">
                    <a:lumMod val="75000"/>
                  </a:schemeClr>
                </a:solidFill>
                <a:latin typeface="Arial"/>
                <a:ea typeface="Arial"/>
                <a:cs typeface="Arial"/>
                <a:sym typeface="Arial"/>
              </a:rPr>
              <a:t>Part 1: Brand study, Competitor Analysis &amp; Buyer’s/Audience’s Persona</a:t>
            </a:r>
            <a:endParaRPr lang="en-US" dirty="0">
              <a:solidFill>
                <a:schemeClr val="accent1">
                  <a:lumMod val="75000"/>
                </a:schemeClr>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508"/>
            <a:ext cx="9144000" cy="4154984"/>
          </a:xfrm>
          <a:prstGeom prst="rect">
            <a:avLst/>
          </a:prstGeom>
        </p:spPr>
        <p:txBody>
          <a:bodyPr wrap="square">
            <a:spAutoFit/>
          </a:bodyPr>
          <a:lstStyle/>
          <a:p>
            <a:pPr>
              <a:buNone/>
            </a:pPr>
            <a:r>
              <a:rPr lang="en-US" sz="1200" b="1" u="sng" dirty="0" smtClean="0"/>
              <a:t>BEHAVIOURS:</a:t>
            </a:r>
          </a:p>
          <a:p>
            <a:pPr>
              <a:buFont typeface="Wingdings" pitchFamily="2" charset="2"/>
              <a:buChar char="Ø"/>
            </a:pPr>
            <a:endParaRPr lang="en-US" sz="1200" b="1" dirty="0" smtClean="0"/>
          </a:p>
          <a:p>
            <a:pPr>
              <a:buFont typeface="Wingdings" pitchFamily="2" charset="2"/>
              <a:buChar char="Ø"/>
            </a:pPr>
            <a:r>
              <a:rPr lang="en-US" sz="1200" b="1" dirty="0" smtClean="0"/>
              <a:t> Repeat Buyers</a:t>
            </a:r>
            <a:r>
              <a:rPr lang="en-US" sz="1200" dirty="0" smtClean="0"/>
              <a:t>: </a:t>
            </a:r>
            <a:r>
              <a:rPr lang="en-US" sz="1200" dirty="0" err="1" smtClean="0"/>
              <a:t>Haldiram's</a:t>
            </a:r>
            <a:r>
              <a:rPr lang="en-US" sz="1200" dirty="0" smtClean="0"/>
              <a:t> has a loyal customer base, with people often coming back for their favorite snacks and sweets.</a:t>
            </a:r>
          </a:p>
          <a:p>
            <a:endParaRPr lang="en-US" sz="1200" dirty="0" smtClean="0"/>
          </a:p>
          <a:p>
            <a:pPr>
              <a:buFont typeface="Wingdings" pitchFamily="2" charset="2"/>
              <a:buChar char="Ø"/>
            </a:pPr>
            <a:r>
              <a:rPr lang="en-US" sz="1200" b="1" dirty="0" smtClean="0"/>
              <a:t> Occasional Indulgers</a:t>
            </a:r>
            <a:r>
              <a:rPr lang="en-US" sz="1200" dirty="0" smtClean="0"/>
              <a:t>: While some customers buy </a:t>
            </a:r>
            <a:r>
              <a:rPr lang="en-US" sz="1200" dirty="0" err="1" smtClean="0"/>
              <a:t>Haldiram's</a:t>
            </a:r>
            <a:r>
              <a:rPr lang="en-US" sz="1200" dirty="0" smtClean="0"/>
              <a:t> products regularly, others indulge occasionally, making purchases during festivals, family gatherings, or as gifts.</a:t>
            </a:r>
          </a:p>
          <a:p>
            <a:pPr>
              <a:buFont typeface="Wingdings" pitchFamily="2" charset="2"/>
              <a:buChar char="Ø"/>
            </a:pPr>
            <a:endParaRPr lang="en-US" sz="1200" dirty="0" smtClean="0"/>
          </a:p>
          <a:p>
            <a:pPr>
              <a:buFont typeface="Wingdings" pitchFamily="2" charset="2"/>
              <a:buChar char="Ø"/>
            </a:pPr>
            <a:r>
              <a:rPr lang="en-US" sz="1200" dirty="0" smtClean="0"/>
              <a:t> </a:t>
            </a:r>
            <a:r>
              <a:rPr lang="en-US" sz="1200" b="1" dirty="0" smtClean="0"/>
              <a:t> Online Shoppers</a:t>
            </a:r>
            <a:r>
              <a:rPr lang="en-US" sz="1200" dirty="0" smtClean="0"/>
              <a:t>: With the rise of e-commerce, </a:t>
            </a:r>
            <a:r>
              <a:rPr lang="en-US" sz="1200" dirty="0" err="1" smtClean="0"/>
              <a:t>Haldiram's</a:t>
            </a:r>
            <a:r>
              <a:rPr lang="en-US" sz="1200" dirty="0" smtClean="0"/>
              <a:t> targets customers who prefer the convenience of online shopping to purchase their products.</a:t>
            </a:r>
          </a:p>
          <a:p>
            <a:pPr>
              <a:buFont typeface="Wingdings" pitchFamily="2" charset="2"/>
              <a:buChar char="Ø"/>
            </a:pPr>
            <a:endParaRPr lang="en-US" sz="1200" dirty="0" smtClean="0"/>
          </a:p>
          <a:p>
            <a:r>
              <a:rPr lang="en-US" sz="1200" dirty="0" smtClean="0"/>
              <a:t> </a:t>
            </a:r>
            <a:r>
              <a:rPr lang="en-US" sz="1200" b="1" u="sng" dirty="0" smtClean="0"/>
              <a:t>INTERESTS:</a:t>
            </a:r>
          </a:p>
          <a:p>
            <a:pPr>
              <a:buFont typeface="Wingdings" pitchFamily="2" charset="2"/>
              <a:buChar char="Ø"/>
            </a:pPr>
            <a:endParaRPr lang="en-US" sz="1200" b="1" dirty="0" smtClean="0"/>
          </a:p>
          <a:p>
            <a:pPr>
              <a:buFont typeface="Wingdings" pitchFamily="2" charset="2"/>
              <a:buChar char="Ø"/>
            </a:pPr>
            <a:r>
              <a:rPr lang="en-US" sz="1200" b="1" dirty="0" smtClean="0"/>
              <a:t>  Indian Culture and Heritage</a:t>
            </a:r>
            <a:r>
              <a:rPr lang="en-US" sz="1200" dirty="0" smtClean="0"/>
              <a:t>: Those interested in exploring Indian culture and heritage through its culinary offerings are likely to be drawn to </a:t>
            </a:r>
            <a:r>
              <a:rPr lang="en-US" sz="1200" dirty="0" err="1" smtClean="0"/>
              <a:t>Haldiram's</a:t>
            </a:r>
            <a:r>
              <a:rPr lang="en-US" sz="1200" dirty="0" smtClean="0"/>
              <a:t>.</a:t>
            </a:r>
          </a:p>
          <a:p>
            <a:pPr>
              <a:buFont typeface="Wingdings" pitchFamily="2" charset="2"/>
              <a:buChar char="Ø"/>
            </a:pPr>
            <a:endParaRPr lang="en-US" sz="1200" dirty="0" smtClean="0"/>
          </a:p>
          <a:p>
            <a:pPr>
              <a:buFont typeface="Wingdings" pitchFamily="2" charset="2"/>
              <a:buChar char="Ø"/>
            </a:pPr>
            <a:r>
              <a:rPr lang="en-US" sz="1200" dirty="0" smtClean="0"/>
              <a:t>  </a:t>
            </a:r>
            <a:r>
              <a:rPr lang="en-US" sz="1200" b="1" dirty="0" smtClean="0"/>
              <a:t>Foodies and Snack Enthusiasts</a:t>
            </a:r>
            <a:r>
              <a:rPr lang="en-US" sz="1200" dirty="0" smtClean="0"/>
              <a:t>: </a:t>
            </a:r>
            <a:r>
              <a:rPr lang="en-US" sz="1200" dirty="0" err="1" smtClean="0"/>
              <a:t>Haldiram's</a:t>
            </a:r>
            <a:r>
              <a:rPr lang="en-US" sz="1200" dirty="0" smtClean="0"/>
              <a:t> appeals to food enthusiasts, especially those with a penchant for snacks, sweets, and traditional Indian delicacies.</a:t>
            </a:r>
          </a:p>
          <a:p>
            <a:pPr>
              <a:buFont typeface="Wingdings" pitchFamily="2" charset="2"/>
              <a:buChar char="Ø"/>
            </a:pPr>
            <a:endParaRPr lang="en-US" sz="1200" dirty="0" smtClean="0"/>
          </a:p>
          <a:p>
            <a:r>
              <a:rPr lang="en-US" sz="1200" dirty="0" smtClean="0"/>
              <a:t>	Overall, </a:t>
            </a:r>
            <a:r>
              <a:rPr lang="en-US" sz="1200" dirty="0" err="1" smtClean="0"/>
              <a:t>Haldiram's</a:t>
            </a:r>
            <a:r>
              <a:rPr lang="en-US" sz="1200" dirty="0" smtClean="0"/>
              <a:t> target audience encompasses a wide spectrum of individuals, united by their appreciation for the rich flavors of Indian cuisine. The brand caters to various age groups, income levels, and interests, making it a versatile choice for consumers looking to experience the essence of Indian culinary delights.</a:t>
            </a:r>
            <a:endParaRPr lang="en-US" sz="1200" b="1" dirty="0" smtClean="0"/>
          </a:p>
          <a:p>
            <a:endParaRPr lang="en-US" sz="1200" b="1"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66950" y="0"/>
            <a:ext cx="7610100" cy="750945"/>
          </a:xfrm>
          <a:prstGeom prst="rect">
            <a:avLst/>
          </a:prstGeom>
          <a:noFill/>
          <a:ln>
            <a:noFill/>
          </a:ln>
        </p:spPr>
        <p:txBody>
          <a:bodyPr spcFirstLastPara="1" wrap="square" lIns="91425" tIns="91425" rIns="91425" bIns="91425" anchor="t" anchorCtr="0">
            <a:spAutoFit/>
          </a:bodyPr>
          <a:lstStyle/>
          <a:p>
            <a:pPr algn="ctr">
              <a:lnSpc>
                <a:spcPct val="115000"/>
              </a:lnSpc>
              <a:buClr>
                <a:srgbClr val="000000"/>
              </a:buClr>
              <a:buSzPts val="1900"/>
            </a:pPr>
            <a:r>
              <a:rPr lang="en-GB" sz="1600" b="1" i="0" u="none" strike="noStrike" cap="none" dirty="0">
                <a:solidFill>
                  <a:schemeClr val="accent1">
                    <a:lumMod val="75000"/>
                  </a:schemeClr>
                </a:solidFill>
                <a:latin typeface="Arial"/>
                <a:ea typeface="Arial"/>
                <a:cs typeface="Arial"/>
                <a:sym typeface="Arial"/>
              </a:rPr>
              <a:t>Part 1: Brand study, Competitor Analysis &amp; Buyer’s/Audience’s </a:t>
            </a:r>
            <a:r>
              <a:rPr lang="en-GB" sz="1600" b="1" i="0" u="none" strike="noStrike" cap="none" dirty="0" smtClean="0">
                <a:solidFill>
                  <a:schemeClr val="accent1">
                    <a:lumMod val="75000"/>
                  </a:schemeClr>
                </a:solidFill>
                <a:latin typeface="Arial"/>
                <a:ea typeface="Arial"/>
                <a:cs typeface="Arial"/>
                <a:sym typeface="Arial"/>
              </a:rPr>
              <a:t>Persona</a:t>
            </a:r>
            <a:endParaRPr lang="en-US" sz="1600" b="0" i="0" u="none" strike="noStrike" cap="none" dirty="0">
              <a:solidFill>
                <a:schemeClr val="accent1">
                  <a:lumMod val="75000"/>
                </a:schemeClr>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900"/>
              <a:buFont typeface="Arial"/>
              <a:buNone/>
            </a:pPr>
            <a:endParaRPr sz="1600" b="0" i="0" u="none" strike="noStrike" cap="none" dirty="0">
              <a:solidFill>
                <a:schemeClr val="accent1">
                  <a:lumMod val="75000"/>
                </a:schemeClr>
              </a:solidFill>
              <a:latin typeface="Arial"/>
              <a:ea typeface="Arial"/>
              <a:cs typeface="Arial"/>
              <a:sym typeface="Arial"/>
            </a:endParaRPr>
          </a:p>
        </p:txBody>
      </p:sp>
      <p:sp>
        <p:nvSpPr>
          <p:cNvPr id="86" name="Google Shape;86;p18"/>
          <p:cNvSpPr txBox="1"/>
          <p:nvPr/>
        </p:nvSpPr>
        <p:spPr>
          <a:xfrm>
            <a:off x="49619" y="509511"/>
            <a:ext cx="9044762" cy="830966"/>
          </a:xfrm>
          <a:prstGeom prst="rect">
            <a:avLst/>
          </a:prstGeom>
          <a:noFill/>
          <a:ln>
            <a:noFill/>
          </a:ln>
        </p:spPr>
        <p:txBody>
          <a:bodyPr spcFirstLastPara="1" wrap="square" lIns="91425" tIns="91425" rIns="91425" bIns="91425" anchor="t" anchorCtr="0">
            <a:spAutoFit/>
          </a:bodyPr>
          <a:lstStyle/>
          <a:p>
            <a:pPr marL="311150" indent="-171450">
              <a:buClr>
                <a:srgbClr val="000000"/>
              </a:buClr>
              <a:buSzPts val="1400"/>
            </a:pPr>
            <a:r>
              <a:rPr lang="en-IN" sz="1400" b="1" dirty="0" smtClean="0">
                <a:latin typeface="Arial"/>
                <a:cs typeface="Arial"/>
                <a:sym typeface="Arial"/>
              </a:rPr>
              <a:t>BUYER’s PERSONA: </a:t>
            </a:r>
            <a:r>
              <a:rPr lang="en-IN" sz="1400" b="1" dirty="0" smtClean="0">
                <a:solidFill>
                  <a:srgbClr val="0070C0"/>
                </a:solidFill>
                <a:latin typeface="Arial"/>
                <a:cs typeface="Arial"/>
                <a:sym typeface="Arial"/>
              </a:rPr>
              <a:t>SURVEYED 2 PERSONS ON THE FOLLOWING ASPECTS</a:t>
            </a:r>
            <a:endParaRPr lang="en-US" sz="1400" b="0" i="0" dirty="0">
              <a:solidFill>
                <a:srgbClr val="0070C0"/>
              </a:solidFill>
              <a:effectLst/>
              <a:latin typeface="Söhne"/>
            </a:endParaRPr>
          </a:p>
          <a:p>
            <a:pPr marL="0" marR="0" lvl="0" indent="0" algn="l" rtl="0">
              <a:lnSpc>
                <a:spcPct val="100000"/>
              </a:lnSpc>
              <a:spcBef>
                <a:spcPts val="0"/>
              </a:spcBef>
              <a:spcAft>
                <a:spcPts val="0"/>
              </a:spcAft>
              <a:buClr>
                <a:srgbClr val="000000"/>
              </a:buClr>
              <a:buSzPts val="1400"/>
              <a:buFont typeface="Arial"/>
              <a:buNone/>
            </a:pPr>
            <a:endParaRPr lang="en-IN" sz="1400" i="0" strike="noStrike" cap="none" dirty="0">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lang="en-IN" sz="1400" i="0" strike="noStrike" cap="none" dirty="0">
              <a:latin typeface="Arial"/>
              <a:ea typeface="Arial"/>
              <a:cs typeface="Arial"/>
              <a:sym typeface="Arial"/>
            </a:endParaRPr>
          </a:p>
        </p:txBody>
      </p:sp>
      <p:graphicFrame>
        <p:nvGraphicFramePr>
          <p:cNvPr id="6" name="Table 6">
            <a:extLst>
              <a:ext uri="{FF2B5EF4-FFF2-40B4-BE49-F238E27FC236}">
                <a16:creationId xmlns:a16="http://schemas.microsoft.com/office/drawing/2014/main" xmlns="" id="{A09F53B0-A804-EB21-CC0A-11F9DBFCDB4E}"/>
              </a:ext>
            </a:extLst>
          </p:cNvPr>
          <p:cNvGraphicFramePr>
            <a:graphicFrameLocks noGrp="1"/>
          </p:cNvGraphicFramePr>
          <p:nvPr>
            <p:extLst>
              <p:ext uri="{D42A27DB-BD31-4B8C-83A1-F6EECF244321}">
                <p14:modId xmlns:p14="http://schemas.microsoft.com/office/powerpoint/2010/main" val="3889278617"/>
              </p:ext>
            </p:extLst>
          </p:nvPr>
        </p:nvGraphicFramePr>
        <p:xfrm>
          <a:off x="49619" y="1251607"/>
          <a:ext cx="9044763" cy="3767012"/>
        </p:xfrm>
        <a:graphic>
          <a:graphicData uri="http://schemas.openxmlformats.org/drawingml/2006/table">
            <a:tbl>
              <a:tblPr firstRow="1" bandRow="1">
                <a:tableStyleId>{5C22544A-7EE6-4342-B048-85BDC9FD1C3A}</a:tableStyleId>
              </a:tblPr>
              <a:tblGrid>
                <a:gridCol w="985283">
                  <a:extLst>
                    <a:ext uri="{9D8B030D-6E8A-4147-A177-3AD203B41FA5}">
                      <a16:colId xmlns:a16="http://schemas.microsoft.com/office/drawing/2014/main" xmlns="" val="2626736575"/>
                    </a:ext>
                  </a:extLst>
                </a:gridCol>
                <a:gridCol w="3884428">
                  <a:extLst>
                    <a:ext uri="{9D8B030D-6E8A-4147-A177-3AD203B41FA5}">
                      <a16:colId xmlns:a16="http://schemas.microsoft.com/office/drawing/2014/main" xmlns="" val="421311993"/>
                    </a:ext>
                  </a:extLst>
                </a:gridCol>
                <a:gridCol w="4175052">
                  <a:extLst>
                    <a:ext uri="{9D8B030D-6E8A-4147-A177-3AD203B41FA5}">
                      <a16:colId xmlns:a16="http://schemas.microsoft.com/office/drawing/2014/main" xmlns="" val="26275608"/>
                    </a:ext>
                  </a:extLst>
                </a:gridCol>
              </a:tblGrid>
              <a:tr h="229863">
                <a:tc>
                  <a:txBody>
                    <a:bodyPr/>
                    <a:lstStyle/>
                    <a:p>
                      <a:pPr algn="ctr"/>
                      <a:r>
                        <a:rPr lang="en-IN" sz="800" dirty="0">
                          <a:latin typeface="Century Gothic" panose="020B0502020202020204" pitchFamily="34" charset="0"/>
                        </a:rPr>
                        <a:t>BASIS</a:t>
                      </a:r>
                    </a:p>
                  </a:txBody>
                  <a:tcPr/>
                </a:tc>
                <a:tc>
                  <a:txBody>
                    <a:bodyPr/>
                    <a:lstStyle/>
                    <a:p>
                      <a:pPr algn="ctr"/>
                      <a:r>
                        <a:rPr lang="en-IN" sz="800" dirty="0">
                          <a:latin typeface="Century Gothic" panose="020B0502020202020204" pitchFamily="34" charset="0"/>
                        </a:rPr>
                        <a:t>PERSON 1</a:t>
                      </a:r>
                    </a:p>
                  </a:txBody>
                  <a:tcPr/>
                </a:tc>
                <a:tc>
                  <a:txBody>
                    <a:bodyPr/>
                    <a:lstStyle/>
                    <a:p>
                      <a:pPr algn="ctr"/>
                      <a:r>
                        <a:rPr lang="en-IN" sz="800" dirty="0">
                          <a:latin typeface="Century Gothic" panose="020B0502020202020204" pitchFamily="34" charset="0"/>
                        </a:rPr>
                        <a:t>PERSON 2</a:t>
                      </a:r>
                    </a:p>
                  </a:txBody>
                  <a:tcPr/>
                </a:tc>
                <a:extLst>
                  <a:ext uri="{0D108BD9-81ED-4DB2-BD59-A6C34878D82A}">
                    <a16:rowId xmlns:a16="http://schemas.microsoft.com/office/drawing/2014/main" xmlns="" val="132608346"/>
                  </a:ext>
                </a:extLst>
              </a:tr>
              <a:tr h="566057">
                <a:tc>
                  <a:txBody>
                    <a:bodyPr/>
                    <a:lstStyle/>
                    <a:p>
                      <a:pPr algn="ctr"/>
                      <a:r>
                        <a:rPr lang="en-IN" sz="800" dirty="0">
                          <a:latin typeface="Century Gothic" panose="020B0502020202020204" pitchFamily="34" charset="0"/>
                        </a:rPr>
                        <a:t>PERSONAL DETAILS</a:t>
                      </a:r>
                    </a:p>
                  </a:txBody>
                  <a:tcPr/>
                </a:tc>
                <a:tc>
                  <a:txBody>
                    <a:bodyPr/>
                    <a:lstStyle/>
                    <a:p>
                      <a:pPr algn="ctr"/>
                      <a:r>
                        <a:rPr lang="en-IN" sz="800" dirty="0">
                          <a:latin typeface="Century Gothic" panose="020B0502020202020204" pitchFamily="34" charset="0"/>
                        </a:rPr>
                        <a:t>Name: </a:t>
                      </a:r>
                      <a:r>
                        <a:rPr lang="en-IN" sz="800" b="1" dirty="0">
                          <a:latin typeface="Century Gothic" panose="020B0502020202020204" pitchFamily="34" charset="0"/>
                        </a:rPr>
                        <a:t>Lalitha</a:t>
                      </a:r>
                      <a:r>
                        <a:rPr lang="en-IN" sz="800" dirty="0">
                          <a:latin typeface="Century Gothic" panose="020B0502020202020204" pitchFamily="34" charset="0"/>
                        </a:rPr>
                        <a:t>, Age: 47,</a:t>
                      </a:r>
                      <a:r>
                        <a:rPr lang="en-US" sz="800" b="0" i="0" kern="1200" dirty="0">
                          <a:solidFill>
                            <a:schemeClr val="dk1"/>
                          </a:solidFill>
                          <a:effectLst/>
                          <a:latin typeface="Century Gothic" panose="020B0502020202020204" pitchFamily="34" charset="0"/>
                          <a:ea typeface="+mn-ea"/>
                          <a:cs typeface="+mn-cs"/>
                        </a:rPr>
                        <a:t> Occupation: House wife, Location: </a:t>
                      </a:r>
                      <a:r>
                        <a:rPr lang="en-US" sz="800" b="0" i="0" kern="1200" dirty="0" err="1">
                          <a:solidFill>
                            <a:schemeClr val="dk1"/>
                          </a:solidFill>
                          <a:effectLst/>
                          <a:latin typeface="Century Gothic" panose="020B0502020202020204" pitchFamily="34" charset="0"/>
                          <a:ea typeface="+mn-ea"/>
                          <a:cs typeface="+mn-cs"/>
                        </a:rPr>
                        <a:t>hyderabad</a:t>
                      </a:r>
                      <a:r>
                        <a:rPr lang="en-US" sz="800" b="0" i="0" kern="1200" dirty="0">
                          <a:solidFill>
                            <a:schemeClr val="dk1"/>
                          </a:solidFill>
                          <a:effectLst/>
                          <a:latin typeface="Century Gothic" panose="020B0502020202020204" pitchFamily="34" charset="0"/>
                          <a:ea typeface="+mn-ea"/>
                          <a:cs typeface="+mn-cs"/>
                        </a:rPr>
                        <a:t>, India., Marital Status: Married, with two kids, Income Level: Upper-middle class</a:t>
                      </a:r>
                      <a:endParaRPr lang="en-IN" sz="800" dirty="0">
                        <a:latin typeface="Century Gothic" panose="020B0502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dirty="0">
                          <a:latin typeface="Century Gothic" panose="020B0502020202020204" pitchFamily="34" charset="0"/>
                        </a:rPr>
                        <a:t>Name</a:t>
                      </a:r>
                      <a:r>
                        <a:rPr lang="en-IN" sz="800" b="1" dirty="0">
                          <a:latin typeface="Century Gothic" panose="020B0502020202020204" pitchFamily="34" charset="0"/>
                        </a:rPr>
                        <a:t>: </a:t>
                      </a:r>
                      <a:r>
                        <a:rPr lang="en-IN" sz="800" b="1" dirty="0" err="1">
                          <a:latin typeface="Century Gothic" panose="020B0502020202020204" pitchFamily="34" charset="0"/>
                        </a:rPr>
                        <a:t>Rithvika</a:t>
                      </a:r>
                      <a:r>
                        <a:rPr lang="en-IN" sz="800" dirty="0">
                          <a:latin typeface="Century Gothic" panose="020B0502020202020204" pitchFamily="34" charset="0"/>
                        </a:rPr>
                        <a:t>, Age: 10, Grade: 5,</a:t>
                      </a:r>
                      <a:r>
                        <a:rPr lang="en-US" sz="800" b="0" i="0" kern="1200" dirty="0">
                          <a:solidFill>
                            <a:schemeClr val="dk1"/>
                          </a:solidFill>
                          <a:effectLst/>
                          <a:latin typeface="Century Gothic" panose="020B0502020202020204" pitchFamily="34" charset="0"/>
                          <a:ea typeface="+mn-ea"/>
                          <a:cs typeface="+mn-cs"/>
                        </a:rPr>
                        <a:t> Location: </a:t>
                      </a:r>
                      <a:r>
                        <a:rPr lang="en-US" sz="800" b="0" i="0" kern="1200" dirty="0" err="1">
                          <a:solidFill>
                            <a:schemeClr val="dk1"/>
                          </a:solidFill>
                          <a:effectLst/>
                          <a:latin typeface="Century Gothic" panose="020B0502020202020204" pitchFamily="34" charset="0"/>
                          <a:ea typeface="+mn-ea"/>
                          <a:cs typeface="+mn-cs"/>
                        </a:rPr>
                        <a:t>hyderabad</a:t>
                      </a:r>
                      <a:r>
                        <a:rPr lang="en-US" sz="800" b="0" i="0" kern="1200" dirty="0">
                          <a:solidFill>
                            <a:schemeClr val="dk1"/>
                          </a:solidFill>
                          <a:effectLst/>
                          <a:latin typeface="Century Gothic" panose="020B0502020202020204" pitchFamily="34" charset="0"/>
                          <a:ea typeface="+mn-ea"/>
                          <a:cs typeface="+mn-cs"/>
                        </a:rPr>
                        <a:t>, India.</a:t>
                      </a:r>
                      <a:endParaRPr lang="en-IN" sz="800" dirty="0">
                        <a:latin typeface="Century Gothic" panose="020B0502020202020204" pitchFamily="34" charset="0"/>
                      </a:endParaRPr>
                    </a:p>
                    <a:p>
                      <a:pPr algn="ctr"/>
                      <a:endParaRPr lang="en-IN" sz="800" dirty="0">
                        <a:latin typeface="Century Gothic" panose="020B0502020202020204" pitchFamily="34" charset="0"/>
                      </a:endParaRPr>
                    </a:p>
                  </a:txBody>
                  <a:tcPr/>
                </a:tc>
                <a:extLst>
                  <a:ext uri="{0D108BD9-81ED-4DB2-BD59-A6C34878D82A}">
                    <a16:rowId xmlns:a16="http://schemas.microsoft.com/office/drawing/2014/main" xmlns="" val="2751023157"/>
                  </a:ext>
                </a:extLst>
              </a:tr>
              <a:tr h="566057">
                <a:tc>
                  <a:txBody>
                    <a:bodyPr/>
                    <a:lstStyle/>
                    <a:p>
                      <a:pPr algn="ctr"/>
                      <a:r>
                        <a:rPr lang="en-IN" sz="800" dirty="0">
                          <a:latin typeface="Century Gothic" panose="020B0502020202020204" pitchFamily="34" charset="0"/>
                        </a:rPr>
                        <a:t>BACKGROUND</a:t>
                      </a:r>
                    </a:p>
                  </a:txBody>
                  <a:tcPr/>
                </a:tc>
                <a:tc>
                  <a:txBody>
                    <a:bodyPr/>
                    <a:lstStyle/>
                    <a:p>
                      <a:pPr algn="l"/>
                      <a:r>
                        <a:rPr lang="en-IN" sz="800" dirty="0">
                          <a:latin typeface="Century Gothic" panose="020B0502020202020204" pitchFamily="34" charset="0"/>
                        </a:rPr>
                        <a:t>Lalitha is a housewife who takes care of her family &amp; home. She values her family time &amp; tries to balance all over work load. Lalitha &amp; her family </a:t>
                      </a:r>
                      <a:r>
                        <a:rPr lang="en-US" sz="800" b="0" i="0" kern="1200" dirty="0">
                          <a:solidFill>
                            <a:schemeClr val="dk1"/>
                          </a:solidFill>
                          <a:effectLst/>
                          <a:latin typeface="Century Gothic" panose="020B0502020202020204" pitchFamily="34" charset="0"/>
                          <a:ea typeface="+mn-ea"/>
                          <a:cs typeface="+mn-cs"/>
                        </a:rPr>
                        <a:t>are health-conscious and prefer to have home-cooked meals most of the time. However, they also enjoy indulging in snacks and sweets during weekends or on special occasions.</a:t>
                      </a:r>
                      <a:endParaRPr lang="en-IN" sz="800" dirty="0">
                        <a:latin typeface="Century Gothic" panose="020B0502020202020204" pitchFamily="34"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800" kern="1200" dirty="0" err="1">
                          <a:solidFill>
                            <a:schemeClr val="dk1"/>
                          </a:solidFill>
                          <a:effectLst/>
                          <a:latin typeface="Century Gothic" panose="020B0502020202020204" pitchFamily="34" charset="0"/>
                          <a:ea typeface="+mn-ea"/>
                          <a:cs typeface="+mn-cs"/>
                        </a:rPr>
                        <a:t>Rithvika</a:t>
                      </a:r>
                      <a:r>
                        <a:rPr lang="en-IN" sz="800" kern="1200" dirty="0">
                          <a:solidFill>
                            <a:schemeClr val="dk1"/>
                          </a:solidFill>
                          <a:effectLst/>
                          <a:latin typeface="Century Gothic" panose="020B0502020202020204" pitchFamily="34" charset="0"/>
                          <a:ea typeface="+mn-ea"/>
                          <a:cs typeface="+mn-cs"/>
                        </a:rPr>
                        <a:t> is a lively and curious 10-year-old girl living in a middle-class family in Hyderabad. She is a student in the 5th grade, where she enjoys learning about various subjects, especially science and history. </a:t>
                      </a:r>
                      <a:r>
                        <a:rPr lang="en-IN" sz="800" kern="1200" dirty="0" err="1">
                          <a:solidFill>
                            <a:schemeClr val="dk1"/>
                          </a:solidFill>
                          <a:effectLst/>
                          <a:latin typeface="Century Gothic" panose="020B0502020202020204" pitchFamily="34" charset="0"/>
                          <a:ea typeface="+mn-ea"/>
                          <a:cs typeface="+mn-cs"/>
                        </a:rPr>
                        <a:t>Rithvika</a:t>
                      </a:r>
                      <a:r>
                        <a:rPr lang="en-IN" sz="800" kern="1200" dirty="0">
                          <a:solidFill>
                            <a:schemeClr val="dk1"/>
                          </a:solidFill>
                          <a:effectLst/>
                          <a:latin typeface="Century Gothic" panose="020B0502020202020204" pitchFamily="34" charset="0"/>
                          <a:ea typeface="+mn-ea"/>
                          <a:cs typeface="+mn-cs"/>
                        </a:rPr>
                        <a:t> is an active and playful child, and she loves spending time with her friends after school.</a:t>
                      </a:r>
                    </a:p>
                    <a:p>
                      <a:pPr algn="l"/>
                      <a:endParaRPr lang="en-IN" sz="800" dirty="0">
                        <a:latin typeface="Century Gothic" panose="020B0502020202020204" pitchFamily="34" charset="0"/>
                      </a:endParaRPr>
                    </a:p>
                  </a:txBody>
                  <a:tcPr/>
                </a:tc>
                <a:extLst>
                  <a:ext uri="{0D108BD9-81ED-4DB2-BD59-A6C34878D82A}">
                    <a16:rowId xmlns:a16="http://schemas.microsoft.com/office/drawing/2014/main" xmlns="" val="493955695"/>
                  </a:ext>
                </a:extLst>
              </a:tr>
              <a:tr h="481656">
                <a:tc>
                  <a:txBody>
                    <a:bodyPr/>
                    <a:lstStyle/>
                    <a:p>
                      <a:pPr algn="ctr"/>
                      <a:r>
                        <a:rPr lang="en-IN" sz="800" dirty="0">
                          <a:latin typeface="Century Gothic" panose="020B0502020202020204" pitchFamily="34" charset="0"/>
                        </a:rPr>
                        <a:t>SHOPPING BEHAVIOUR</a:t>
                      </a:r>
                    </a:p>
                  </a:txBody>
                  <a:tcPr/>
                </a:tc>
                <a:tc>
                  <a:txBody>
                    <a:bodyPr/>
                    <a:lstStyle/>
                    <a:p>
                      <a:pPr algn="ctr"/>
                      <a:r>
                        <a:rPr lang="en-IN" sz="800" kern="1200" dirty="0">
                          <a:solidFill>
                            <a:schemeClr val="dk1"/>
                          </a:solidFill>
                          <a:effectLst/>
                          <a:latin typeface="Century Gothic" panose="020B0502020202020204" pitchFamily="34" charset="0"/>
                          <a:ea typeface="+mn-ea"/>
                          <a:cs typeface="+mn-cs"/>
                        </a:rPr>
                        <a:t>Quality Conscious, Convenience, Occasional Treats, Gifting, Online Shopping</a:t>
                      </a:r>
                      <a:endParaRPr lang="en-IN" sz="800" dirty="0">
                        <a:latin typeface="Century Gothic" panose="020B0502020202020204" pitchFamily="34" charset="0"/>
                      </a:endParaRPr>
                    </a:p>
                  </a:txBody>
                  <a:tcPr/>
                </a:tc>
                <a:tc>
                  <a:txBody>
                    <a:bodyPr/>
                    <a:lstStyle/>
                    <a:p>
                      <a:pPr marL="0" lvl="0" indent="0">
                        <a:buFont typeface="+mj-lt"/>
                        <a:buNone/>
                      </a:pPr>
                      <a:r>
                        <a:rPr lang="en-IN" sz="800" kern="1200" dirty="0">
                          <a:solidFill>
                            <a:schemeClr val="dk1"/>
                          </a:solidFill>
                          <a:effectLst/>
                          <a:latin typeface="Century Gothic" panose="020B0502020202020204" pitchFamily="34" charset="0"/>
                          <a:ea typeface="+mn-ea"/>
                          <a:cs typeface="+mn-cs"/>
                        </a:rPr>
                        <a:t>Snack Lover, Occasional Treats, </a:t>
                      </a:r>
                      <a:r>
                        <a:rPr lang="en-IN" sz="800" kern="1200" dirty="0" err="1">
                          <a:solidFill>
                            <a:schemeClr val="dk1"/>
                          </a:solidFill>
                          <a:effectLst/>
                          <a:latin typeface="Century Gothic" panose="020B0502020202020204" pitchFamily="34" charset="0"/>
                          <a:ea typeface="+mn-ea"/>
                          <a:cs typeface="+mn-cs"/>
                        </a:rPr>
                        <a:t>Colorful</a:t>
                      </a:r>
                      <a:r>
                        <a:rPr lang="en-IN" sz="800" kern="1200" dirty="0">
                          <a:solidFill>
                            <a:schemeClr val="dk1"/>
                          </a:solidFill>
                          <a:effectLst/>
                          <a:latin typeface="Century Gothic" panose="020B0502020202020204" pitchFamily="34" charset="0"/>
                          <a:ea typeface="+mn-ea"/>
                          <a:cs typeface="+mn-cs"/>
                        </a:rPr>
                        <a:t> Packaging, Gift Excitement, Peer Influence</a:t>
                      </a:r>
                      <a:endParaRPr lang="en-IN" sz="800" dirty="0">
                        <a:latin typeface="Century Gothic" panose="020B0502020202020204" pitchFamily="34" charset="0"/>
                      </a:endParaRPr>
                    </a:p>
                  </a:txBody>
                  <a:tcPr/>
                </a:tc>
                <a:extLst>
                  <a:ext uri="{0D108BD9-81ED-4DB2-BD59-A6C34878D82A}">
                    <a16:rowId xmlns:a16="http://schemas.microsoft.com/office/drawing/2014/main" xmlns="" val="894108780"/>
                  </a:ext>
                </a:extLst>
              </a:tr>
              <a:tr h="347989">
                <a:tc>
                  <a:txBody>
                    <a:bodyPr/>
                    <a:lstStyle/>
                    <a:p>
                      <a:pPr algn="ctr"/>
                      <a:r>
                        <a:rPr lang="en-IN" sz="800" dirty="0">
                          <a:latin typeface="Century Gothic" panose="020B0502020202020204" pitchFamily="34" charset="0"/>
                        </a:rPr>
                        <a:t>PREFERENCES</a:t>
                      </a:r>
                    </a:p>
                  </a:txBody>
                  <a:tcPr/>
                </a:tc>
                <a:tc>
                  <a:txBody>
                    <a:bodyPr/>
                    <a:lstStyle/>
                    <a:p>
                      <a:pPr algn="ctr"/>
                      <a:r>
                        <a:rPr lang="en-IN" sz="800" kern="1200" dirty="0">
                          <a:solidFill>
                            <a:schemeClr val="dk1"/>
                          </a:solidFill>
                          <a:effectLst/>
                          <a:latin typeface="Century Gothic" panose="020B0502020202020204" pitchFamily="34" charset="0"/>
                          <a:ea typeface="+mn-ea"/>
                          <a:cs typeface="+mn-cs"/>
                        </a:rPr>
                        <a:t>Wide Variety, Healthy Options, Authentic Indian Flavors, Competitive Pricing</a:t>
                      </a:r>
                      <a:endParaRPr lang="en-IN" sz="800" dirty="0">
                        <a:latin typeface="Century Gothic" panose="020B0502020202020204" pitchFamily="34" charset="0"/>
                      </a:endParaRPr>
                    </a:p>
                  </a:txBody>
                  <a:tcPr/>
                </a:tc>
                <a:tc>
                  <a:txBody>
                    <a:bodyPr/>
                    <a:lstStyle/>
                    <a:p>
                      <a:pPr lvl="0"/>
                      <a:r>
                        <a:rPr lang="en-IN" sz="800" kern="1200" dirty="0">
                          <a:solidFill>
                            <a:schemeClr val="dk1"/>
                          </a:solidFill>
                          <a:effectLst/>
                          <a:latin typeface="Century Gothic" panose="020B0502020202020204" pitchFamily="34" charset="0"/>
                          <a:ea typeface="+mn-ea"/>
                          <a:cs typeface="+mn-cs"/>
                        </a:rPr>
                        <a:t>Fun Shapes and Flavors, Sweet and Savory Balance, Ready-to-Eat</a:t>
                      </a:r>
                    </a:p>
                    <a:p>
                      <a:pPr marL="0" indent="0" algn="ctr">
                        <a:buFont typeface="+mj-lt"/>
                        <a:buNone/>
                      </a:pPr>
                      <a:endParaRPr lang="en-IN" sz="800" dirty="0">
                        <a:latin typeface="Century Gothic" panose="020B0502020202020204" pitchFamily="34" charset="0"/>
                      </a:endParaRPr>
                    </a:p>
                  </a:txBody>
                  <a:tcPr/>
                </a:tc>
                <a:extLst>
                  <a:ext uri="{0D108BD9-81ED-4DB2-BD59-A6C34878D82A}">
                    <a16:rowId xmlns:a16="http://schemas.microsoft.com/office/drawing/2014/main" xmlns="" val="1572018071"/>
                  </a:ext>
                </a:extLst>
              </a:tr>
              <a:tr h="495527">
                <a:tc>
                  <a:txBody>
                    <a:bodyPr/>
                    <a:lstStyle/>
                    <a:p>
                      <a:pPr algn="ctr"/>
                      <a:r>
                        <a:rPr lang="en-IN" sz="800" dirty="0">
                          <a:latin typeface="Century Gothic" panose="020B0502020202020204" pitchFamily="34" charset="0"/>
                        </a:rPr>
                        <a:t>MARKETING INFLUENCE</a:t>
                      </a:r>
                    </a:p>
                  </a:txBody>
                  <a:tcPr/>
                </a:tc>
                <a:tc>
                  <a:txBody>
                    <a:bodyPr/>
                    <a:lstStyle/>
                    <a:p>
                      <a:pPr algn="ctr"/>
                      <a:r>
                        <a:rPr lang="en-IN" sz="800" kern="1200" dirty="0">
                          <a:solidFill>
                            <a:schemeClr val="dk1"/>
                          </a:solidFill>
                          <a:effectLst/>
                          <a:latin typeface="Century Gothic" panose="020B0502020202020204" pitchFamily="34" charset="0"/>
                          <a:ea typeface="+mn-ea"/>
                          <a:cs typeface="+mn-cs"/>
                        </a:rPr>
                        <a:t>Word-of-mouth, Digital Advertising, Festive Promotions</a:t>
                      </a:r>
                      <a:endParaRPr lang="en-IN" sz="800" dirty="0">
                        <a:latin typeface="Century Gothic" panose="020B0502020202020204" pitchFamily="34" charset="0"/>
                      </a:endParaRPr>
                    </a:p>
                  </a:txBody>
                  <a:tcPr/>
                </a:tc>
                <a:tc>
                  <a:txBody>
                    <a:bodyPr/>
                    <a:lstStyle/>
                    <a:p>
                      <a:pPr lvl="0"/>
                      <a:r>
                        <a:rPr lang="en-IN" sz="800" kern="1200" dirty="0">
                          <a:solidFill>
                            <a:schemeClr val="dk1"/>
                          </a:solidFill>
                          <a:effectLst/>
                          <a:latin typeface="Century Gothic" panose="020B0502020202020204" pitchFamily="34" charset="0"/>
                          <a:ea typeface="+mn-ea"/>
                          <a:cs typeface="+mn-cs"/>
                        </a:rPr>
                        <a:t>TV Commercials, Packaging Design, Seasonal Themes</a:t>
                      </a:r>
                      <a:endParaRPr lang="en-IN" sz="800" dirty="0">
                        <a:latin typeface="Century Gothic" panose="020B0502020202020204" pitchFamily="34" charset="0"/>
                      </a:endParaRPr>
                    </a:p>
                  </a:txBody>
                  <a:tcPr/>
                </a:tc>
                <a:extLst>
                  <a:ext uri="{0D108BD9-81ED-4DB2-BD59-A6C34878D82A}">
                    <a16:rowId xmlns:a16="http://schemas.microsoft.com/office/drawing/2014/main" xmlns="" val="39797571"/>
                  </a:ext>
                </a:extLst>
              </a:tr>
              <a:tr h="566057">
                <a:tc>
                  <a:txBody>
                    <a:bodyPr/>
                    <a:lstStyle/>
                    <a:p>
                      <a:pPr algn="ctr"/>
                      <a:r>
                        <a:rPr lang="en-IN" sz="800" dirty="0">
                          <a:latin typeface="Century Gothic" panose="020B0502020202020204" pitchFamily="34" charset="0"/>
                        </a:rPr>
                        <a:t>CONCLUSION</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kern="1200" dirty="0">
                          <a:solidFill>
                            <a:schemeClr val="dk1"/>
                          </a:solidFill>
                          <a:effectLst/>
                          <a:latin typeface="Century Gothic" panose="020B0502020202020204" pitchFamily="34" charset="0"/>
                          <a:ea typeface="+mn-ea"/>
                          <a:cs typeface="+mn-cs"/>
                        </a:rPr>
                        <a:t>Overall, Lalitha represents a typical buyer's persona for </a:t>
                      </a:r>
                      <a:r>
                        <a:rPr lang="en-IN" sz="800" kern="1200" dirty="0" err="1">
                          <a:solidFill>
                            <a:schemeClr val="dk1"/>
                          </a:solidFill>
                          <a:effectLst/>
                          <a:latin typeface="Century Gothic" panose="020B0502020202020204" pitchFamily="34" charset="0"/>
                          <a:ea typeface="+mn-ea"/>
                          <a:cs typeface="+mn-cs"/>
                        </a:rPr>
                        <a:t>Haldiram's</a:t>
                      </a:r>
                      <a:r>
                        <a:rPr lang="en-IN" sz="800" kern="1200" dirty="0">
                          <a:solidFill>
                            <a:schemeClr val="dk1"/>
                          </a:solidFill>
                          <a:effectLst/>
                          <a:latin typeface="Century Gothic" panose="020B0502020202020204" pitchFamily="34" charset="0"/>
                          <a:ea typeface="+mn-ea"/>
                          <a:cs typeface="+mn-cs"/>
                        </a:rPr>
                        <a:t> - a quality-conscious, health-conscious, and family-oriented individual who values convenience and authenticity when it comes to snacks and sweets. Understanding such buyer personas helps businesses tailor their marketing strategies and product offerings to better meet the needs and preferences of their target audience.</a:t>
                      </a:r>
                    </a:p>
                    <a:p>
                      <a:pPr algn="ctr"/>
                      <a:endParaRPr lang="en-IN" sz="800" dirty="0">
                        <a:latin typeface="Century Gothic" panose="020B0502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kern="1200" dirty="0">
                          <a:solidFill>
                            <a:schemeClr val="dk1"/>
                          </a:solidFill>
                          <a:effectLst/>
                          <a:latin typeface="Century Gothic" panose="020B0502020202020204" pitchFamily="34" charset="0"/>
                          <a:ea typeface="+mn-ea"/>
                          <a:cs typeface="+mn-cs"/>
                        </a:rPr>
                        <a:t>Overall, </a:t>
                      </a:r>
                      <a:r>
                        <a:rPr lang="en-IN" sz="800" kern="1200" dirty="0" err="1">
                          <a:solidFill>
                            <a:schemeClr val="dk1"/>
                          </a:solidFill>
                          <a:effectLst/>
                          <a:latin typeface="Century Gothic" panose="020B0502020202020204" pitchFamily="34" charset="0"/>
                          <a:ea typeface="+mn-ea"/>
                          <a:cs typeface="+mn-cs"/>
                        </a:rPr>
                        <a:t>Rithvika</a:t>
                      </a:r>
                      <a:r>
                        <a:rPr lang="en-IN" sz="800" kern="1200" dirty="0">
                          <a:solidFill>
                            <a:schemeClr val="dk1"/>
                          </a:solidFill>
                          <a:effectLst/>
                          <a:latin typeface="Century Gothic" panose="020B0502020202020204" pitchFamily="34" charset="0"/>
                          <a:ea typeface="+mn-ea"/>
                          <a:cs typeface="+mn-cs"/>
                        </a:rPr>
                        <a:t> represents a typical buyer's persona of a kid for </a:t>
                      </a:r>
                      <a:r>
                        <a:rPr lang="en-IN" sz="800" kern="1200" dirty="0" err="1">
                          <a:solidFill>
                            <a:schemeClr val="dk1"/>
                          </a:solidFill>
                          <a:effectLst/>
                          <a:latin typeface="Century Gothic" panose="020B0502020202020204" pitchFamily="34" charset="0"/>
                          <a:ea typeface="+mn-ea"/>
                          <a:cs typeface="+mn-cs"/>
                        </a:rPr>
                        <a:t>Haldiram's</a:t>
                      </a:r>
                      <a:r>
                        <a:rPr lang="en-IN" sz="800" kern="1200" dirty="0">
                          <a:solidFill>
                            <a:schemeClr val="dk1"/>
                          </a:solidFill>
                          <a:effectLst/>
                          <a:latin typeface="Century Gothic" panose="020B0502020202020204" pitchFamily="34" charset="0"/>
                          <a:ea typeface="+mn-ea"/>
                          <a:cs typeface="+mn-cs"/>
                        </a:rPr>
                        <a:t> - a fun-loving, adventurous, and snack-loving child who enjoys treats with exciting shapes and </a:t>
                      </a:r>
                      <a:r>
                        <a:rPr lang="en-IN" sz="800" kern="1200" dirty="0" err="1">
                          <a:solidFill>
                            <a:schemeClr val="dk1"/>
                          </a:solidFill>
                          <a:effectLst/>
                          <a:latin typeface="Century Gothic" panose="020B0502020202020204" pitchFamily="34" charset="0"/>
                          <a:ea typeface="+mn-ea"/>
                          <a:cs typeface="+mn-cs"/>
                        </a:rPr>
                        <a:t>flavors</a:t>
                      </a:r>
                      <a:r>
                        <a:rPr lang="en-IN" sz="800" kern="1200" dirty="0">
                          <a:solidFill>
                            <a:schemeClr val="dk1"/>
                          </a:solidFill>
                          <a:effectLst/>
                          <a:latin typeface="Century Gothic" panose="020B0502020202020204" pitchFamily="34" charset="0"/>
                          <a:ea typeface="+mn-ea"/>
                          <a:cs typeface="+mn-cs"/>
                        </a:rPr>
                        <a:t>. Understanding such buyer personas helps brands like </a:t>
                      </a:r>
                      <a:r>
                        <a:rPr lang="en-IN" sz="800" kern="1200" dirty="0" err="1">
                          <a:solidFill>
                            <a:schemeClr val="dk1"/>
                          </a:solidFill>
                          <a:effectLst/>
                          <a:latin typeface="Century Gothic" panose="020B0502020202020204" pitchFamily="34" charset="0"/>
                          <a:ea typeface="+mn-ea"/>
                          <a:cs typeface="+mn-cs"/>
                        </a:rPr>
                        <a:t>Haldiram's</a:t>
                      </a:r>
                      <a:r>
                        <a:rPr lang="en-IN" sz="800" kern="1200" dirty="0">
                          <a:solidFill>
                            <a:schemeClr val="dk1"/>
                          </a:solidFill>
                          <a:effectLst/>
                          <a:latin typeface="Century Gothic" panose="020B0502020202020204" pitchFamily="34" charset="0"/>
                          <a:ea typeface="+mn-ea"/>
                          <a:cs typeface="+mn-cs"/>
                        </a:rPr>
                        <a:t> create products and marketing strategies that </a:t>
                      </a:r>
                      <a:r>
                        <a:rPr lang="en-US" sz="800" kern="1200" dirty="0">
                          <a:solidFill>
                            <a:schemeClr val="dk1"/>
                          </a:solidFill>
                          <a:effectLst/>
                          <a:latin typeface="Century Gothic" panose="020B0502020202020204" pitchFamily="34" charset="0"/>
                          <a:ea typeface="+mn-ea"/>
                          <a:cs typeface="+mn-cs"/>
                        </a:rPr>
                        <a:t>cater to the preferences of their younger audience.</a:t>
                      </a:r>
                      <a:endParaRPr lang="en-IN" sz="800" kern="1200" dirty="0">
                        <a:solidFill>
                          <a:schemeClr val="dk1"/>
                        </a:solidFill>
                        <a:effectLst/>
                        <a:latin typeface="Century Gothic" panose="020B0502020202020204" pitchFamily="34" charset="0"/>
                        <a:ea typeface="+mn-ea"/>
                        <a:cs typeface="+mn-cs"/>
                      </a:endParaRPr>
                    </a:p>
                    <a:p>
                      <a:pPr algn="ctr"/>
                      <a:endParaRPr lang="en-IN" sz="800" dirty="0">
                        <a:latin typeface="Century Gothic" panose="020B0502020202020204" pitchFamily="34" charset="0"/>
                      </a:endParaRPr>
                    </a:p>
                  </a:txBody>
                  <a:tcPr/>
                </a:tc>
                <a:extLst>
                  <a:ext uri="{0D108BD9-81ED-4DB2-BD59-A6C34878D82A}">
                    <a16:rowId xmlns:a16="http://schemas.microsoft.com/office/drawing/2014/main" xmlns="" val="48862274"/>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1189</TotalTime>
  <Words>6327</Words>
  <Application>Microsoft Office PowerPoint</Application>
  <PresentationFormat>On-screen Show (16:9)</PresentationFormat>
  <Paragraphs>491</Paragraphs>
  <Slides>35</Slides>
  <Notes>16</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Part 1: Brand study, Competitor Analysis &amp; Buyer’s/Audience’s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veena vajrala</dc:creator>
  <cp:lastModifiedBy>91789</cp:lastModifiedBy>
  <cp:revision>71</cp:revision>
  <dcterms:modified xsi:type="dcterms:W3CDTF">2023-07-31T05:11:51Z</dcterms:modified>
</cp:coreProperties>
</file>